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4"/>
    <p:sldMasterId id="2147483690" r:id="rId5"/>
    <p:sldMasterId id="2147483738" r:id="rId6"/>
    <p:sldMasterId id="2147483873" r:id="rId7"/>
  </p:sldMasterIdLst>
  <p:notesMasterIdLst>
    <p:notesMasterId r:id="rId32"/>
  </p:notesMasterIdLst>
  <p:sldIdLst>
    <p:sldId id="359" r:id="rId8"/>
    <p:sldId id="367" r:id="rId9"/>
    <p:sldId id="368" r:id="rId10"/>
    <p:sldId id="371" r:id="rId11"/>
    <p:sldId id="372" r:id="rId12"/>
    <p:sldId id="373" r:id="rId13"/>
    <p:sldId id="374" r:id="rId14"/>
    <p:sldId id="375" r:id="rId15"/>
    <p:sldId id="376" r:id="rId16"/>
    <p:sldId id="377" r:id="rId17"/>
    <p:sldId id="378" r:id="rId18"/>
    <p:sldId id="379" r:id="rId19"/>
    <p:sldId id="380" r:id="rId20"/>
    <p:sldId id="312" r:id="rId21"/>
    <p:sldId id="311" r:id="rId22"/>
    <p:sldId id="324" r:id="rId23"/>
    <p:sldId id="282" r:id="rId24"/>
    <p:sldId id="283" r:id="rId25"/>
    <p:sldId id="284" r:id="rId26"/>
    <p:sldId id="285" r:id="rId27"/>
    <p:sldId id="286"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99" autoAdjust="0"/>
    <p:restoredTop sz="94476" autoAdjust="0"/>
  </p:normalViewPr>
  <p:slideViewPr>
    <p:cSldViewPr snapToGrid="0">
      <p:cViewPr varScale="1">
        <p:scale>
          <a:sx n="74" d="100"/>
          <a:sy n="74" d="100"/>
        </p:scale>
        <p:origin x="324" y="72"/>
      </p:cViewPr>
      <p:guideLst/>
    </p:cSldViewPr>
  </p:slideViewPr>
  <p:notesTextViewPr>
    <p:cViewPr>
      <p:scale>
        <a:sx n="1" d="1"/>
        <a:sy n="1" d="1"/>
      </p:scale>
      <p:origin x="0" y="0"/>
    </p:cViewPr>
  </p:notesTextViewPr>
  <p:sorterViewPr>
    <p:cViewPr varScale="1">
      <p:scale>
        <a:sx n="1" d="1"/>
        <a:sy n="1" d="1"/>
      </p:scale>
      <p:origin x="0" y="-43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472B0-9DBF-4374-8A70-DE9093E7996C}"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1A89D-8738-4ED5-BF6E-F438F4965D3F}" type="slidenum">
              <a:rPr lang="en-US" smtClean="0"/>
              <a:t>‹#›</a:t>
            </a:fld>
            <a:endParaRPr lang="en-US"/>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Purpose of this presentation: </a:t>
            </a:r>
            <a:r>
              <a:rPr lang="en-US" baseline="0" dirty="0" smtClean="0"/>
              <a:t>Describe the capabilities of Power BI Desktop</a:t>
            </a:r>
          </a:p>
          <a:p>
            <a:r>
              <a:rPr lang="en-US" b="1" dirty="0" smtClean="0"/>
              <a:t>Target audience:</a:t>
            </a:r>
            <a:r>
              <a:rPr lang="en-US" b="1" baseline="0" dirty="0" smtClean="0"/>
              <a:t> </a:t>
            </a:r>
            <a:r>
              <a:rPr lang="en-US" baseline="0" dirty="0" smtClean="0"/>
              <a:t>BI analysts and BI-focused IT professionals </a:t>
            </a:r>
          </a:p>
          <a:p>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a:p>
        </p:txBody>
      </p:sp>
    </p:spTree>
    <p:extLst>
      <p:ext uri="{BB962C8B-B14F-4D97-AF65-F5344CB8AC3E}">
        <p14:creationId xmlns:p14="http://schemas.microsoft.com/office/powerpoint/2010/main" val="107687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Power BI Desktop</a:t>
            </a:r>
            <a:r>
              <a:rPr lang="en-US" baseline="0" dirty="0" smtClean="0"/>
              <a:t> enables extensive data analysis, enabling you to produce rich data models using formulas and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Automatically create a model simply</a:t>
            </a:r>
            <a:r>
              <a:rPr lang="en-US" sz="1200" baseline="0" dirty="0" smtClean="0"/>
              <a:t> </a:t>
            </a:r>
            <a:r>
              <a:rPr lang="en-US" sz="1200" dirty="0" smtClean="0"/>
              <a:t>by importing data</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smtClean="0"/>
              <a:t>Power BI </a:t>
            </a:r>
            <a:r>
              <a:rPr lang="en-US" sz="1400" dirty="0" smtClean="0">
                <a:gradFill>
                  <a:gsLst>
                    <a:gs pos="1250">
                      <a:schemeClr val="tx2"/>
                    </a:gs>
                    <a:gs pos="99000">
                      <a:schemeClr val="tx2"/>
                    </a:gs>
                  </a:gsLst>
                  <a:lin ang="5400000" scaled="0"/>
                </a:gradFill>
              </a:rPr>
              <a:t>Desktop detects relationships automatically, categorizes data and applies default summarization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smtClean="0"/>
              <a:t>Refine models to enable complex calculations</a:t>
            </a:r>
          </a:p>
          <a:p>
            <a:pPr marL="628650" lvl="1" indent="-171450">
              <a:buFont typeface="Arial" panose="020B0604020202020204" pitchFamily="34" charset="0"/>
              <a:buChar char="•"/>
            </a:pPr>
            <a:r>
              <a:rPr lang="en-US" baseline="0" dirty="0" smtClean="0"/>
              <a:t>Identify relationships between datasets from a variety of sources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smtClean="0">
                <a:gradFill>
                  <a:gsLst>
                    <a:gs pos="1250">
                      <a:schemeClr val="tx2"/>
                    </a:gs>
                    <a:gs pos="99000">
                      <a:schemeClr val="tx2"/>
                    </a:gs>
                  </a:gsLst>
                  <a:lin ang="5400000" scaled="0"/>
                </a:gradFill>
              </a:rPr>
              <a:t>Create relationships between tables manually or using the AutoDetect feature</a:t>
            </a:r>
          </a:p>
          <a:p>
            <a:pPr marL="1085850" lvl="2" indent="-171450">
              <a:buFont typeface="Arial" panose="020B0604020202020204" pitchFamily="34" charset="0"/>
              <a:buChar char="•"/>
            </a:pPr>
            <a:r>
              <a:rPr lang="en-US" baseline="0" dirty="0" smtClean="0"/>
              <a:t>Desktop’s AutoDetect feature accelerates your analysis</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smtClean="0">
                <a:gradFill>
                  <a:gsLst>
                    <a:gs pos="1250">
                      <a:schemeClr val="tx2"/>
                    </a:gs>
                    <a:gs pos="99000">
                      <a:schemeClr val="tx2"/>
                    </a:gs>
                  </a:gsLst>
                  <a:lin ang="5400000" scaled="0"/>
                </a:gradFill>
              </a:rPr>
              <a:t>Adjust relationship type (one-to-one, many-to-many or many-to-one) and cross-filter data for specific insights</a:t>
            </a:r>
            <a:endParaRPr lang="en-GB" sz="1400" dirty="0" smtClean="0"/>
          </a:p>
          <a:p>
            <a:pPr marL="171450" indent="-171450">
              <a:buFont typeface="Arial" panose="020B0604020202020204" pitchFamily="34" charset="0"/>
              <a:buChar char="•"/>
            </a:pPr>
            <a:r>
              <a:rPr lang="en-US" sz="1800" dirty="0" smtClean="0"/>
              <a:t>Define calculations – known as measures – to generate new fields for use in reports. Measures create new information from existing data already in your model</a:t>
            </a:r>
          </a:p>
          <a:p>
            <a:pPr marL="628650" lvl="1" indent="-171450">
              <a:buFont typeface="Arial" panose="020B0604020202020204" pitchFamily="34" charset="0"/>
              <a:buChar char="•"/>
            </a:pPr>
            <a:r>
              <a:rPr lang="en-US" sz="1200" dirty="0" smtClean="0"/>
              <a:t>Measures are </a:t>
            </a:r>
            <a:r>
              <a:rPr lang="en-US" sz="1200" kern="1200" dirty="0" smtClean="0">
                <a:solidFill>
                  <a:schemeClr val="tx1"/>
                </a:solidFill>
                <a:effectLst/>
                <a:latin typeface="+mn-lt"/>
                <a:ea typeface="+mn-ea"/>
                <a:cs typeface="+mn-cs"/>
              </a:rPr>
              <a:t>used in some of the most common data analysis; for example, sums, averages, minimum or maximum values, counts, or more advanced calculations you create yourself using a DAX formula.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The calculated results of measures are always changing in response to your interaction with your reports, allowing for fast and dynamic ad-hoc data exploration</a:t>
            </a:r>
            <a:endParaRPr lang="en-US" sz="1200" dirty="0" smtClean="0"/>
          </a:p>
          <a:p>
            <a:pPr marL="628650" lvl="1" indent="-171450">
              <a:buFont typeface="Arial" panose="020B0604020202020204" pitchFamily="34" charset="0"/>
              <a:buChar char="•"/>
            </a:pPr>
            <a:r>
              <a:rPr lang="en-US" sz="1400" dirty="0" smtClean="0">
                <a:gradFill>
                  <a:gsLst>
                    <a:gs pos="1250">
                      <a:schemeClr val="tx2"/>
                    </a:gs>
                    <a:gs pos="99000">
                      <a:schemeClr val="tx2"/>
                    </a:gs>
                  </a:gsLst>
                  <a:lin ang="5400000" scaled="0"/>
                </a:gradFill>
              </a:rPr>
              <a:t>You can use automatically generated measures, or create custom measures with Data Analysis Expressions (DAX) formulas</a:t>
            </a:r>
            <a:endParaRPr lang="en-US" sz="1400" dirty="0" smtClean="0">
              <a:solidFill>
                <a:schemeClr val="tx1"/>
              </a:solidFill>
            </a:endParaRPr>
          </a:p>
          <a:p>
            <a:pPr marL="1085850" lvl="2" indent="-171450">
              <a:buFont typeface="Arial" panose="020B0604020202020204" pitchFamily="34" charset="0"/>
              <a:buChar char="•"/>
            </a:pPr>
            <a:r>
              <a:rPr lang="en-US" sz="1200" dirty="0" smtClean="0"/>
              <a:t>This helps you enrich your data model</a:t>
            </a:r>
          </a:p>
          <a:p>
            <a:pPr marL="628650" lvl="1" indent="-171450">
              <a:buFont typeface="Arial" panose="020B0604020202020204" pitchFamily="34" charset="0"/>
              <a:buChar char="•"/>
            </a:pPr>
            <a:r>
              <a:rPr lang="en-US" sz="1400" dirty="0" smtClean="0">
                <a:gradFill>
                  <a:gsLst>
                    <a:gs pos="1250">
                      <a:schemeClr val="tx2"/>
                    </a:gs>
                    <a:gs pos="99000">
                      <a:schemeClr val="tx2"/>
                    </a:gs>
                  </a:gsLst>
                  <a:lin ang="5400000" scaled="0"/>
                </a:gradFill>
              </a:rPr>
              <a:t>Produce exactly the results you need using the DAX library of 200+ formula elements</a:t>
            </a:r>
          </a:p>
          <a:p>
            <a:pPr marL="628650" lvl="1" indent="-171450">
              <a:buFont typeface="Arial" panose="020B0604020202020204" pitchFamily="34" charset="0"/>
              <a:buChar char="•"/>
            </a:pPr>
            <a:r>
              <a:rPr lang="en-US" sz="1400" i="1" u="sng" dirty="0" smtClean="0">
                <a:gradFill>
                  <a:gsLst>
                    <a:gs pos="1250">
                      <a:schemeClr val="tx2"/>
                    </a:gs>
                    <a:gs pos="99000">
                      <a:schemeClr val="tx2"/>
                    </a:gs>
                  </a:gsLst>
                  <a:lin ang="5400000" scaled="0"/>
                </a:gradFill>
              </a:rPr>
              <a:t>Use</a:t>
            </a:r>
            <a:r>
              <a:rPr lang="en-US" sz="1400" i="1" u="sng" baseline="0" dirty="0" smtClean="0">
                <a:gradFill>
                  <a:gsLst>
                    <a:gs pos="1250">
                      <a:schemeClr val="tx2"/>
                    </a:gs>
                    <a:gs pos="99000">
                      <a:schemeClr val="tx2"/>
                    </a:gs>
                  </a:gsLst>
                  <a:lin ang="5400000" scaled="0"/>
                </a:gradFill>
              </a:rPr>
              <a:t> DAX library to create calculated tables too…  </a:t>
            </a:r>
            <a:endParaRPr lang="en-US" sz="1400" i="1" u="sng" dirty="0" smtClean="0">
              <a:gradFill>
                <a:gsLst>
                  <a:gs pos="1250">
                    <a:schemeClr val="tx2"/>
                  </a:gs>
                  <a:gs pos="99000">
                    <a:schemeClr val="tx2"/>
                  </a:gs>
                </a:gsLst>
                <a:lin ang="5400000" scaled="0"/>
              </a:gradFill>
            </a:endParaRPr>
          </a:p>
          <a:p>
            <a:pPr marL="171450" lvl="0" indent="-171450">
              <a:buFont typeface="Arial" panose="020B0604020202020204" pitchFamily="34" charset="0"/>
              <a:buChar char="•"/>
            </a:pPr>
            <a:r>
              <a:rPr lang="en-GB" sz="1800" dirty="0" smtClean="0"/>
              <a:t>Develop advanced analytics using a combination of measures and relationships</a:t>
            </a:r>
          </a:p>
          <a:p>
            <a:pPr marL="628650" lvl="1" indent="-171450">
              <a:buFont typeface="Arial" panose="020B0604020202020204" pitchFamily="34" charset="0"/>
              <a:buChar char="•"/>
            </a:pPr>
            <a:r>
              <a:rPr lang="en-GB" sz="1600" dirty="0" smtClean="0">
                <a:gradFill>
                  <a:gsLst>
                    <a:gs pos="1250">
                      <a:schemeClr val="tx2"/>
                    </a:gs>
                    <a:gs pos="99000">
                      <a:schemeClr val="tx2"/>
                    </a:gs>
                  </a:gsLst>
                  <a:lin ang="5400000" scaled="0"/>
                </a:gradFill>
              </a:rPr>
              <a:t>Uncover correlations, highlight exceptions and understand business outcomes</a:t>
            </a: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09158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reporting step is where the visual</a:t>
            </a:r>
            <a:r>
              <a:rPr lang="en-US" baseline="0" dirty="0" smtClean="0"/>
              <a:t> data exploration enabled by Power BI Desktop really comes to life</a:t>
            </a:r>
          </a:p>
          <a:p>
            <a:pPr marL="628650" lvl="1" indent="-171450">
              <a:buFont typeface="Arial" panose="020B0604020202020204" pitchFamily="34" charset="0"/>
              <a:buChar char="•"/>
            </a:pPr>
            <a:r>
              <a:rPr lang="en-US" baseline="0" dirty="0" smtClean="0"/>
              <a:t>Note: you can move directly from connecting to (importing) data to reporting – data preparation, modeling, and analysis are optional intermediate steps. Because Power BI Desktop automatically creates a data model for you upon data import, you can immediate generate reports</a:t>
            </a:r>
          </a:p>
          <a:p>
            <a:pPr marL="171450" indent="-171450">
              <a:buFont typeface="Arial" panose="020B0604020202020204" pitchFamily="34" charset="0"/>
              <a:buChar char="•"/>
            </a:pPr>
            <a:r>
              <a:rPr lang="en-US" sz="2000" dirty="0" smtClean="0"/>
              <a:t>Power BI Desktop enables</a:t>
            </a:r>
            <a:r>
              <a:rPr lang="en-US" sz="2000" baseline="0" dirty="0" smtClean="0"/>
              <a:t> you to v</a:t>
            </a:r>
            <a:r>
              <a:rPr lang="en-US" sz="2000" dirty="0" smtClean="0"/>
              <a:t>isualize data in a number of ways and easily author reports </a:t>
            </a: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Depict data in compelling reports that tell stories using a range of interactive visualization</a:t>
            </a:r>
            <a:endParaRPr lang="en-GB" sz="1800" dirty="0" smtClean="0">
              <a:solidFill>
                <a:schemeClr val="tx1"/>
              </a:solidFill>
            </a:endParaRPr>
          </a:p>
          <a:p>
            <a:pPr marL="628650" lvl="1" indent="-171450">
              <a:buFont typeface="Arial" panose="020B0604020202020204" pitchFamily="34" charset="0"/>
              <a:buChar char="•"/>
            </a:pPr>
            <a:r>
              <a:rPr lang="en-GB" sz="1800" dirty="0" smtClean="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smtClean="0">
                <a:gradFill>
                  <a:gsLst>
                    <a:gs pos="1250">
                      <a:schemeClr val="tx2"/>
                    </a:gs>
                    <a:gs pos="99000">
                      <a:schemeClr val="tx2"/>
                    </a:gs>
                  </a:gsLst>
                  <a:lin ang="5400000" scaled="0"/>
                </a:gradFill>
              </a:rPr>
              <a:t> data sources to create a data model, that you can then use in a report</a:t>
            </a:r>
            <a:endParaRPr lang="en-GB" sz="1800" baseline="0" dirty="0" smtClean="0">
              <a:solidFill>
                <a:schemeClr val="tx1"/>
              </a:solidFill>
            </a:endParaRPr>
          </a:p>
          <a:p>
            <a:pPr marL="171450" lvl="0" indent="-171450">
              <a:buFont typeface="Arial" panose="020B0604020202020204" pitchFamily="34" charset="0"/>
              <a:buChar char="•"/>
            </a:pPr>
            <a:r>
              <a:rPr lang="en-US" sz="2000" baseline="0" dirty="0" smtClean="0"/>
              <a:t>You can s</a:t>
            </a:r>
            <a:r>
              <a:rPr lang="en-US" sz="2000" dirty="0" smtClean="0"/>
              <a:t>elect, transform and mashup data via a freeform, drag-and-drop canvas </a:t>
            </a:r>
          </a:p>
          <a:p>
            <a:pPr marL="171450" lvl="0" indent="-171450">
              <a:buFont typeface="Arial" panose="020B0604020202020204" pitchFamily="34" charset="0"/>
              <a:buChar char="•"/>
            </a:pPr>
            <a:r>
              <a:rPr lang="en-US" sz="2000" dirty="0" smtClean="0"/>
              <a:t>Explore data in a variety of ways and across multiple visualizations</a:t>
            </a: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Select data elements and sort data</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Filter data, leveraging cross-filter capability</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Drill into and across datasets</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Pivot and slice data</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Change visualization types</a:t>
            </a:r>
            <a:endParaRPr lang="en-GB" sz="1279"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618513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reporting step is where the visual</a:t>
            </a:r>
            <a:r>
              <a:rPr lang="en-US" baseline="0" dirty="0" smtClean="0"/>
              <a:t> data exploration enabled by Power BI Desktop really comes to life</a:t>
            </a:r>
          </a:p>
          <a:p>
            <a:pPr marL="628650" lvl="1" indent="-171450">
              <a:buFont typeface="Arial" panose="020B0604020202020204" pitchFamily="34" charset="0"/>
              <a:buChar char="•"/>
            </a:pPr>
            <a:r>
              <a:rPr lang="en-US" baseline="0" dirty="0" smtClean="0"/>
              <a:t>Note: you can move directly from connecting to (importing) data to reporting – data preparation, modeling, and analysis are optional intermediate steps. Because </a:t>
            </a:r>
            <a:r>
              <a:rPr lang="en-US" dirty="0" smtClean="0"/>
              <a:t>Power BI Desktop </a:t>
            </a:r>
            <a:r>
              <a:rPr lang="en-US" baseline="0" dirty="0" smtClean="0"/>
              <a:t>automatically creates a data model for you upon data import, you can immediate generate reports</a:t>
            </a:r>
          </a:p>
          <a:p>
            <a:pPr marL="171450" indent="-171450">
              <a:buFont typeface="Arial" panose="020B0604020202020204" pitchFamily="34" charset="0"/>
              <a:buChar char="•"/>
            </a:pPr>
            <a:r>
              <a:rPr lang="en-US" sz="2000" dirty="0" smtClean="0"/>
              <a:t>Power BI Desktop enables</a:t>
            </a:r>
            <a:r>
              <a:rPr lang="en-US" sz="2000" baseline="0" dirty="0" smtClean="0"/>
              <a:t> you to v</a:t>
            </a:r>
            <a:r>
              <a:rPr lang="en-US" sz="2000" dirty="0" smtClean="0"/>
              <a:t>isualize data in a number of ways and easily author reports </a:t>
            </a: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Depict data in compelling reports that tell stories using a range of interactive visualization</a:t>
            </a:r>
            <a:endParaRPr lang="en-GB" sz="1800" dirty="0" smtClean="0">
              <a:solidFill>
                <a:schemeClr val="tx1"/>
              </a:solidFill>
            </a:endParaRPr>
          </a:p>
          <a:p>
            <a:pPr marL="628650" lvl="1" indent="-171450">
              <a:buFont typeface="Arial" panose="020B0604020202020204" pitchFamily="34" charset="0"/>
              <a:buChar char="•"/>
            </a:pPr>
            <a:r>
              <a:rPr lang="en-GB" sz="1800" dirty="0" smtClean="0">
                <a:gradFill>
                  <a:gsLst>
                    <a:gs pos="1250">
                      <a:schemeClr val="tx2"/>
                    </a:gs>
                    <a:gs pos="99000">
                      <a:schemeClr val="tx2"/>
                    </a:gs>
                  </a:gsLst>
                  <a:lin ang="5400000" scaled="0"/>
                </a:gradFill>
              </a:rPr>
              <a:t>Use data from different sources in a single, consolidated report – create relationships between different</a:t>
            </a:r>
            <a:r>
              <a:rPr lang="en-GB" sz="1800" baseline="0" dirty="0" smtClean="0">
                <a:gradFill>
                  <a:gsLst>
                    <a:gs pos="1250">
                      <a:schemeClr val="tx2"/>
                    </a:gs>
                    <a:gs pos="99000">
                      <a:schemeClr val="tx2"/>
                    </a:gs>
                  </a:gsLst>
                  <a:lin ang="5400000" scaled="0"/>
                </a:gradFill>
              </a:rPr>
              <a:t> data sources to create a data model, that you can then use in a report</a:t>
            </a:r>
            <a:endParaRPr lang="en-GB" sz="1800" baseline="0" dirty="0" smtClean="0">
              <a:solidFill>
                <a:schemeClr val="tx1"/>
              </a:solidFill>
            </a:endParaRPr>
          </a:p>
          <a:p>
            <a:pPr marL="171450" lvl="0" indent="-171450">
              <a:buFont typeface="Arial" panose="020B0604020202020204" pitchFamily="34" charset="0"/>
              <a:buChar char="•"/>
            </a:pPr>
            <a:r>
              <a:rPr lang="en-US" sz="2000" baseline="0" dirty="0" smtClean="0"/>
              <a:t>You can s</a:t>
            </a:r>
            <a:r>
              <a:rPr lang="en-US" sz="2000" dirty="0" smtClean="0"/>
              <a:t>elect, transform and mashup data via a freeform, drag-and-drop canvas </a:t>
            </a:r>
          </a:p>
          <a:p>
            <a:pPr marL="171450" lvl="0" indent="-171450">
              <a:buFont typeface="Arial" panose="020B0604020202020204" pitchFamily="34" charset="0"/>
              <a:buChar char="•"/>
            </a:pPr>
            <a:r>
              <a:rPr lang="en-US" sz="2000" dirty="0" smtClean="0"/>
              <a:t>Explore data in a variety of ways and across multiple visualizations</a:t>
            </a: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Select data elements and sort data</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Filter data, leveraging cross-filter capability</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Drill into and across datasets</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Pivot and slice data</a:t>
            </a:r>
            <a:endParaRPr lang="en-US" sz="1800" dirty="0" smtClean="0">
              <a:solidFill>
                <a:schemeClr val="tx1"/>
              </a:solidFill>
            </a:endParaRPr>
          </a:p>
          <a:p>
            <a:pPr marL="628650" lvl="1" indent="-171450">
              <a:buFont typeface="Arial" panose="020B0604020202020204" pitchFamily="34" charset="0"/>
              <a:buChar char="•"/>
            </a:pPr>
            <a:r>
              <a:rPr lang="en-US" sz="1800" dirty="0" smtClean="0">
                <a:gradFill>
                  <a:gsLst>
                    <a:gs pos="1250">
                      <a:schemeClr val="tx2"/>
                    </a:gs>
                    <a:gs pos="99000">
                      <a:schemeClr val="tx2"/>
                    </a:gs>
                  </a:gsLst>
                  <a:lin ang="5400000" scaled="0"/>
                </a:gradFill>
              </a:rPr>
              <a:t>Change visualization types</a:t>
            </a:r>
            <a:endParaRPr lang="en-GB" sz="1279"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674139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2472" fontAlgn="base">
              <a:lnSpc>
                <a:spcPct val="90000"/>
              </a:lnSpc>
              <a:spcBef>
                <a:spcPct val="0"/>
              </a:spcBef>
              <a:spcAft>
                <a:spcPct val="0"/>
              </a:spcAft>
              <a:buFont typeface="Arial" panose="020B0604020202020204" pitchFamily="34" charset="0"/>
              <a:buChar char="•"/>
            </a:pPr>
            <a:r>
              <a:rPr lang="en-US" dirty="0" smtClean="0">
                <a:gradFill>
                  <a:gsLst>
                    <a:gs pos="0">
                      <a:srgbClr val="FFFFFF"/>
                    </a:gs>
                    <a:gs pos="100000">
                      <a:srgbClr val="FFFFFF"/>
                    </a:gs>
                  </a:gsLst>
                  <a:lin ang="5400000" scaled="0"/>
                </a:gradFill>
                <a:ea typeface="Segoe UI" pitchFamily="34" charset="0"/>
                <a:cs typeface="Segoe UI" pitchFamily="34" charset="0"/>
              </a:rPr>
              <a:t>Once you are ready to publish your report</a:t>
            </a:r>
            <a:r>
              <a:rPr lang="en-US" baseline="0" dirty="0" smtClean="0">
                <a:gradFill>
                  <a:gsLst>
                    <a:gs pos="0">
                      <a:srgbClr val="FFFFFF"/>
                    </a:gs>
                    <a:gs pos="100000">
                      <a:srgbClr val="FFFFFF"/>
                    </a:gs>
                  </a:gsLst>
                  <a:lin ang="5400000" scaled="0"/>
                </a:gradFill>
                <a:ea typeface="Segoe UI" pitchFamily="34" charset="0"/>
                <a:cs typeface="Segoe UI" pitchFamily="34" charset="0"/>
              </a:rPr>
              <a:t> and the visualizations within it, </a:t>
            </a:r>
            <a:r>
              <a:rPr lang="en-US" dirty="0" smtClean="0">
                <a:gradFill>
                  <a:gsLst>
                    <a:gs pos="0">
                      <a:srgbClr val="FFFFFF"/>
                    </a:gs>
                    <a:gs pos="100000">
                      <a:srgbClr val="FFFFFF"/>
                    </a:gs>
                  </a:gsLst>
                  <a:lin ang="5400000" scaled="0"/>
                </a:gradFill>
                <a:ea typeface="Segoe UI" pitchFamily="34" charset="0"/>
                <a:cs typeface="Segoe UI" pitchFamily="34" charset="0"/>
              </a:rPr>
              <a:t>you can surface it to</a:t>
            </a:r>
            <a:r>
              <a:rPr lang="en-US" baseline="0" dirty="0" smtClean="0">
                <a:gradFill>
                  <a:gsLst>
                    <a:gs pos="0">
                      <a:srgbClr val="FFFFFF"/>
                    </a:gs>
                    <a:gs pos="100000">
                      <a:srgbClr val="FFFFFF"/>
                    </a:gs>
                  </a:gsLst>
                  <a:lin ang="5400000" scaled="0"/>
                </a:gradFill>
                <a:ea typeface="Segoe UI" pitchFamily="34" charset="0"/>
                <a:cs typeface="Segoe UI" pitchFamily="34" charset="0"/>
              </a:rPr>
              <a:t> a broader audience by publishing to the Power BI service</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smtClean="0">
                <a:gradFill>
                  <a:gsLst>
                    <a:gs pos="0">
                      <a:srgbClr val="FFFFFF"/>
                    </a:gs>
                    <a:gs pos="100000">
                      <a:srgbClr val="FFFFFF"/>
                    </a:gs>
                  </a:gsLst>
                  <a:lin ang="5400000" scaled="0"/>
                </a:gradFill>
                <a:ea typeface="Segoe UI" pitchFamily="34" charset="0"/>
                <a:cs typeface="Segoe UI" pitchFamily="34" charset="0"/>
              </a:rPr>
              <a:t>Save the Power BI Desktop file, then go into the Get Data interface on powerbi.com to upload the report and share it with others</a:t>
            </a:r>
          </a:p>
          <a:p>
            <a:pPr marL="171450" indent="-171450" defTabSz="932472" fontAlgn="base">
              <a:lnSpc>
                <a:spcPct val="90000"/>
              </a:lnSpc>
              <a:spcBef>
                <a:spcPct val="0"/>
              </a:spcBef>
              <a:spcAft>
                <a:spcPct val="0"/>
              </a:spcAft>
              <a:buFont typeface="Arial" panose="020B0604020202020204" pitchFamily="34" charset="0"/>
              <a:buChar char="•"/>
            </a:pPr>
            <a:r>
              <a:rPr lang="en-US" baseline="0" dirty="0" smtClean="0">
                <a:gradFill>
                  <a:gsLst>
                    <a:gs pos="0">
                      <a:srgbClr val="FFFFFF"/>
                    </a:gs>
                    <a:gs pos="100000">
                      <a:srgbClr val="FFFFFF"/>
                    </a:gs>
                  </a:gsLst>
                  <a:lin ang="5400000" scaled="0"/>
                </a:gradFill>
                <a:ea typeface="Segoe UI" pitchFamily="34" charset="0"/>
                <a:cs typeface="Segoe UI" pitchFamily="34" charset="0"/>
              </a:rPr>
              <a:t>This enables you to give Power BI users access to richer data models and reports than they could create on their own</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350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14</a:t>
            </a:fld>
            <a:endParaRPr lang="en-US"/>
          </a:p>
        </p:txBody>
      </p:sp>
    </p:spTree>
    <p:extLst>
      <p:ext uri="{BB962C8B-B14F-4D97-AF65-F5344CB8AC3E}">
        <p14:creationId xmlns:p14="http://schemas.microsoft.com/office/powerpoint/2010/main" val="189948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15</a:t>
            </a:fld>
            <a:endParaRPr lang="en-US"/>
          </a:p>
        </p:txBody>
      </p:sp>
    </p:spTree>
    <p:extLst>
      <p:ext uri="{BB962C8B-B14F-4D97-AF65-F5344CB8AC3E}">
        <p14:creationId xmlns:p14="http://schemas.microsoft.com/office/powerpoint/2010/main" val="3030268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16</a:t>
            </a:fld>
            <a:endParaRPr lang="en-US"/>
          </a:p>
        </p:txBody>
      </p:sp>
    </p:spTree>
    <p:extLst>
      <p:ext uri="{BB962C8B-B14F-4D97-AF65-F5344CB8AC3E}">
        <p14:creationId xmlns:p14="http://schemas.microsoft.com/office/powerpoint/2010/main" val="3849218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17</a:t>
            </a:fld>
            <a:endParaRPr lang="en-US"/>
          </a:p>
        </p:txBody>
      </p:sp>
    </p:spTree>
    <p:extLst>
      <p:ext uri="{BB962C8B-B14F-4D97-AF65-F5344CB8AC3E}">
        <p14:creationId xmlns:p14="http://schemas.microsoft.com/office/powerpoint/2010/main" val="241739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18</a:t>
            </a:fld>
            <a:endParaRPr lang="en-US"/>
          </a:p>
        </p:txBody>
      </p:sp>
    </p:spTree>
    <p:extLst>
      <p:ext uri="{BB962C8B-B14F-4D97-AF65-F5344CB8AC3E}">
        <p14:creationId xmlns:p14="http://schemas.microsoft.com/office/powerpoint/2010/main" val="870947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19</a:t>
            </a:fld>
            <a:endParaRPr lang="en-US"/>
          </a:p>
        </p:txBody>
      </p:sp>
    </p:spTree>
    <p:extLst>
      <p:ext uri="{BB962C8B-B14F-4D97-AF65-F5344CB8AC3E}">
        <p14:creationId xmlns:p14="http://schemas.microsoft.com/office/powerpoint/2010/main" val="361002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b="1" dirty="0" smtClean="0">
                <a:gradFill>
                  <a:gsLst>
                    <a:gs pos="1250">
                      <a:srgbClr val="000000"/>
                    </a:gs>
                    <a:gs pos="99000">
                      <a:srgbClr val="000000"/>
                    </a:gs>
                  </a:gsLst>
                  <a:lin ang="5400000" scaled="0"/>
                </a:gradFill>
                <a:latin typeface="+mj-lt"/>
              </a:rPr>
              <a:t>Key message:</a:t>
            </a:r>
          </a:p>
          <a:p>
            <a:r>
              <a:rPr lang="en-US" sz="1200" kern="1200" dirty="0" smtClean="0">
                <a:solidFill>
                  <a:schemeClr val="tx1"/>
                </a:solidFill>
                <a:effectLst/>
                <a:latin typeface="+mn-lt"/>
                <a:ea typeface="+mn-ea"/>
                <a:cs typeface="+mn-cs"/>
              </a:rPr>
              <a:t>Power BI is a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marL="0" marR="0" indent="0" algn="l" defTabSz="914367" rtl="0" eaLnBrk="1" fontAlgn="auto" latinLnBrk="0" hangingPunct="1">
              <a:lnSpc>
                <a:spcPct val="100000"/>
              </a:lnSpc>
              <a:spcBef>
                <a:spcPts val="0"/>
              </a:spcBef>
              <a:spcAft>
                <a:spcPts val="0"/>
              </a:spcAft>
              <a:buClrTx/>
              <a:buSzTx/>
              <a:buFontTx/>
              <a:buNone/>
              <a:tabLst/>
              <a:defRPr/>
            </a:pPr>
            <a:endParaRPr lang="en-US" sz="3200" dirty="0" smtClean="0">
              <a:gradFill>
                <a:gsLst>
                  <a:gs pos="1250">
                    <a:srgbClr val="000000"/>
                  </a:gs>
                  <a:gs pos="99000">
                    <a:srgbClr val="000000"/>
                  </a:gs>
                </a:gsLst>
                <a:lin ang="5400000" scaled="0"/>
              </a:gradFill>
              <a:latin typeface="+mj-lt"/>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3200" b="1" dirty="0" smtClean="0">
                <a:gradFill>
                  <a:gsLst>
                    <a:gs pos="1250">
                      <a:srgbClr val="000000"/>
                    </a:gs>
                    <a:gs pos="99000">
                      <a:srgbClr val="000000"/>
                    </a:gs>
                  </a:gsLst>
                  <a:lin ang="5400000" scaled="0"/>
                </a:gradFill>
                <a:latin typeface="+mj-lt"/>
              </a:rPr>
              <a:t>Talking points:</a:t>
            </a:r>
            <a:endParaRPr lang="en-US" sz="3200" b="1" dirty="0" smtClean="0">
              <a:gradFill>
                <a:gsLst>
                  <a:gs pos="1250">
                    <a:srgbClr val="000000"/>
                  </a:gs>
                  <a:gs pos="99000">
                    <a:srgbClr val="000000"/>
                  </a:gs>
                </a:gsLst>
                <a:lin ang="5400000" scaled="0"/>
              </a:gradFill>
            </a:endParaRPr>
          </a:p>
          <a:p>
            <a:pPr defTabSz="914367"/>
            <a:r>
              <a:rPr lang="en-US" dirty="0" smtClean="0">
                <a:gradFill>
                  <a:gsLst>
                    <a:gs pos="1250">
                      <a:srgbClr val="000000"/>
                    </a:gs>
                    <a:gs pos="99000">
                      <a:srgbClr val="000000"/>
                    </a:gs>
                  </a:gsLst>
                  <a:lin ang="5400000" scaled="0"/>
                </a:gradFill>
                <a:latin typeface="+mj-lt"/>
              </a:rPr>
              <a:t>This</a:t>
            </a:r>
            <a:r>
              <a:rPr lang="en-US" baseline="0" dirty="0" smtClean="0">
                <a:gradFill>
                  <a:gsLst>
                    <a:gs pos="1250">
                      <a:srgbClr val="000000"/>
                    </a:gs>
                    <a:gs pos="99000">
                      <a:srgbClr val="000000"/>
                    </a:gs>
                  </a:gsLst>
                  <a:lin ang="5400000" scaled="0"/>
                </a:gradFill>
                <a:latin typeface="+mj-lt"/>
              </a:rPr>
              <a:t> is Power BI in a nutshell and the overall benefits to your business. We will look at what this means for the </a:t>
            </a:r>
            <a:r>
              <a:rPr lang="en-US" dirty="0" smtClean="0">
                <a:gradFill>
                  <a:gsLst>
                    <a:gs pos="1250">
                      <a:srgbClr val="000000"/>
                    </a:gs>
                    <a:gs pos="99000">
                      <a:srgbClr val="000000"/>
                    </a:gs>
                  </a:gsLst>
                  <a:lin ang="5400000" scaled="0"/>
                </a:gradFill>
                <a:latin typeface="+mj-lt"/>
              </a:rPr>
              <a:t>IT Pro and</a:t>
            </a:r>
            <a:r>
              <a:rPr lang="en-US" baseline="0" dirty="0" smtClean="0">
                <a:gradFill>
                  <a:gsLst>
                    <a:gs pos="1250">
                      <a:srgbClr val="000000"/>
                    </a:gs>
                    <a:gs pos="99000">
                      <a:srgbClr val="000000"/>
                    </a:gs>
                  </a:gsLst>
                  <a:lin ang="5400000" scaled="0"/>
                </a:gradFill>
                <a:latin typeface="+mj-lt"/>
              </a:rPr>
              <a:t> the key benefits for IT on the next slide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34A55B-0232-4B2A-8DB0-D59B999B87D7}" type="datetime1">
              <a:rPr lang="en-US" smtClean="0">
                <a:solidFill>
                  <a:prstClr val="black"/>
                </a:solidFill>
              </a:rPr>
              <a:pPr/>
              <a:t>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16981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20</a:t>
            </a:fld>
            <a:endParaRPr lang="en-US"/>
          </a:p>
        </p:txBody>
      </p:sp>
    </p:spTree>
    <p:extLst>
      <p:ext uri="{BB962C8B-B14F-4D97-AF65-F5344CB8AC3E}">
        <p14:creationId xmlns:p14="http://schemas.microsoft.com/office/powerpoint/2010/main" val="140130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21</a:t>
            </a:fld>
            <a:endParaRPr lang="en-US"/>
          </a:p>
        </p:txBody>
      </p:sp>
    </p:spTree>
    <p:extLst>
      <p:ext uri="{BB962C8B-B14F-4D97-AF65-F5344CB8AC3E}">
        <p14:creationId xmlns:p14="http://schemas.microsoft.com/office/powerpoint/2010/main" val="558215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a:t>
            </a:fld>
            <a:endParaRPr lang="en-US"/>
          </a:p>
        </p:txBody>
      </p:sp>
    </p:spTree>
    <p:extLst>
      <p:ext uri="{BB962C8B-B14F-4D97-AF65-F5344CB8AC3E}">
        <p14:creationId xmlns:p14="http://schemas.microsoft.com/office/powerpoint/2010/main" val="1130875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1A89D-8738-4ED5-BF6E-F438F4965D3F}" type="slidenum">
              <a:rPr lang="en-US" smtClean="0"/>
              <a:t>23</a:t>
            </a:fld>
            <a:endParaRPr lang="en-US"/>
          </a:p>
        </p:txBody>
      </p:sp>
    </p:spTree>
    <p:extLst>
      <p:ext uri="{BB962C8B-B14F-4D97-AF65-F5344CB8AC3E}">
        <p14:creationId xmlns:p14="http://schemas.microsoft.com/office/powerpoint/2010/main" val="1672630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24</a:t>
            </a:fld>
            <a:endParaRPr lang="en-US"/>
          </a:p>
        </p:txBody>
      </p:sp>
    </p:spTree>
    <p:extLst>
      <p:ext uri="{BB962C8B-B14F-4D97-AF65-F5344CB8AC3E}">
        <p14:creationId xmlns:p14="http://schemas.microsoft.com/office/powerpoint/2010/main" val="1999244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Key message:</a:t>
            </a:r>
          </a:p>
          <a:p>
            <a:r>
              <a:rPr lang="en-US" sz="1200" b="0" kern="1200" dirty="0" smtClean="0">
                <a:solidFill>
                  <a:schemeClr val="tx1"/>
                </a:solidFill>
                <a:latin typeface="+mn-lt"/>
                <a:ea typeface="+mn-ea"/>
                <a:cs typeface="+mn-cs"/>
              </a:rPr>
              <a:t>There are several capabilities</a:t>
            </a:r>
            <a:r>
              <a:rPr lang="en-US" sz="1200" b="0" kern="1200" baseline="0" dirty="0" smtClean="0">
                <a:solidFill>
                  <a:schemeClr val="tx1"/>
                </a:solidFill>
                <a:latin typeface="+mn-lt"/>
                <a:ea typeface="+mn-ea"/>
                <a:cs typeface="+mn-cs"/>
              </a:rPr>
              <a:t> that differentiate Power BI from other offerings in the market.</a:t>
            </a:r>
          </a:p>
          <a:p>
            <a:endParaRPr lang="en-US" sz="1200" b="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Talking points:</a:t>
            </a:r>
            <a:endParaRPr lang="en-US" sz="1200" b="1" kern="1200" dirty="0" smtClean="0">
              <a:solidFill>
                <a:schemeClr val="tx1"/>
              </a:solidFill>
              <a:latin typeface="+mn-lt"/>
              <a:ea typeface="+mn-ea"/>
              <a:cs typeface="+mn-cs"/>
            </a:endParaRPr>
          </a:p>
          <a:p>
            <a:pPr marL="0" marR="0" indent="0" algn="l" defTabSz="914367" rtl="0" eaLnBrk="1" fontAlgn="auto" latinLnBrk="0" hangingPunct="1">
              <a:lnSpc>
                <a:spcPct val="100000"/>
              </a:lnSpc>
              <a:spcBef>
                <a:spcPts val="0"/>
              </a:spcBef>
              <a:spcAft>
                <a:spcPts val="0"/>
              </a:spcAft>
              <a:buClrTx/>
              <a:buSzTx/>
              <a:buFontTx/>
              <a:buNone/>
              <a:tabLst/>
              <a:defRPr/>
            </a:pPr>
            <a:r>
              <a:rPr lang="en-US" sz="1200" kern="1200" dirty="0" smtClean="0">
                <a:gradFill>
                  <a:gsLst>
                    <a:gs pos="1250">
                      <a:srgbClr val="000000"/>
                    </a:gs>
                    <a:gs pos="99000">
                      <a:srgbClr val="000000"/>
                    </a:gs>
                  </a:gsLst>
                  <a:lin ang="5400000" scaled="0"/>
                </a:gradFill>
                <a:latin typeface="+mn-lt"/>
                <a:ea typeface="+mn-ea"/>
                <a:cs typeface="+mn-cs"/>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200" dirty="0" smtClean="0">
              <a:gradFill>
                <a:gsLst>
                  <a:gs pos="1250">
                    <a:srgbClr val="000000"/>
                  </a:gs>
                  <a:gs pos="99000">
                    <a:srgbClr val="000000"/>
                  </a:gs>
                </a:gsLst>
                <a:lin ang="5400000" scaled="0"/>
              </a:gradFill>
            </a:endParaRPr>
          </a:p>
          <a:p>
            <a:pPr defTabSz="914367"/>
            <a:r>
              <a:rPr lang="en-US" sz="1200" kern="1200" dirty="0" smtClean="0">
                <a:gradFill>
                  <a:gsLst>
                    <a:gs pos="1250">
                      <a:srgbClr val="000000"/>
                    </a:gs>
                    <a:gs pos="99000">
                      <a:srgbClr val="000000"/>
                    </a:gs>
                  </a:gsLst>
                  <a:lin ang="5400000" scaled="0"/>
                </a:gradFill>
                <a:latin typeface="+mn-lt"/>
                <a:ea typeface="+mn-ea"/>
                <a:cs typeface="+mn-cs"/>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200" kern="1200" baseline="0" dirty="0" smtClean="0">
              <a:solidFill>
                <a:schemeClr val="tx1"/>
              </a:solidFill>
              <a:latin typeface="Segoe UI Light" pitchFamily="34" charset="0"/>
              <a:ea typeface="+mn-ea"/>
              <a:cs typeface="+mn-cs"/>
            </a:endParaRPr>
          </a:p>
          <a:p>
            <a:endParaRPr lang="en-US" sz="3200" kern="1200" baseline="0" dirty="0" smtClean="0">
              <a:solidFill>
                <a:schemeClr val="tx1"/>
              </a:solidFill>
              <a:latin typeface="Segoe UI Light" pitchFamily="34" charset="0"/>
              <a:ea typeface="+mn-ea"/>
              <a:cs typeface="+mn-cs"/>
            </a:endParaRPr>
          </a:p>
          <a:p>
            <a:r>
              <a:rPr lang="en-US" sz="1200" b="1" kern="1200" dirty="0" smtClean="0">
                <a:solidFill>
                  <a:schemeClr val="tx1"/>
                </a:solidFill>
                <a:latin typeface="+mn-lt"/>
                <a:ea typeface="+mn-ea"/>
                <a:cs typeface="+mn-cs"/>
              </a:rPr>
              <a:t>There are several capabilities</a:t>
            </a:r>
            <a:r>
              <a:rPr lang="en-US" sz="1200" b="1" kern="1200" baseline="0" dirty="0" smtClean="0">
                <a:solidFill>
                  <a:schemeClr val="tx1"/>
                </a:solidFill>
                <a:latin typeface="+mn-lt"/>
                <a:ea typeface="+mn-ea"/>
                <a:cs typeface="+mn-cs"/>
              </a:rPr>
              <a:t> that are unique to Power BI – these include: </a:t>
            </a:r>
            <a:endParaRPr lang="en-US" sz="3200" b="1" kern="1200" dirty="0" smtClean="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smtClean="0">
                <a:solidFill>
                  <a:schemeClr val="tx1"/>
                </a:solidFill>
                <a:latin typeface="+mn-lt"/>
                <a:ea typeface="+mn-ea"/>
                <a:cs typeface="+mn-cs"/>
              </a:rPr>
              <a:t>Pre-built dashboards and reports for popular SaaS solutions such as </a:t>
            </a:r>
            <a:r>
              <a:rPr lang="en-US" sz="1200" kern="1200" dirty="0" err="1" smtClean="0">
                <a:solidFill>
                  <a:schemeClr val="tx1"/>
                </a:solidFill>
                <a:latin typeface="+mn-lt"/>
                <a:ea typeface="+mn-ea"/>
                <a:cs typeface="+mn-cs"/>
              </a:rPr>
              <a:t>Marketo</a:t>
            </a:r>
            <a:r>
              <a:rPr lang="en-US" sz="1200" kern="1200" dirty="0" smtClean="0">
                <a:solidFill>
                  <a:schemeClr val="tx1"/>
                </a:solidFill>
                <a:latin typeface="+mn-lt"/>
                <a:ea typeface="+mn-ea"/>
                <a:cs typeface="+mn-cs"/>
              </a:rPr>
              <a:t>, Salesforce, GitHub, </a:t>
            </a:r>
            <a:r>
              <a:rPr lang="en-US" sz="1200" kern="1200" dirty="0" err="1" smtClean="0">
                <a:solidFill>
                  <a:schemeClr val="tx1"/>
                </a:solidFill>
                <a:latin typeface="+mn-lt"/>
                <a:ea typeface="+mn-ea"/>
                <a:cs typeface="+mn-cs"/>
              </a:rPr>
              <a:t>ZenDesk</a:t>
            </a:r>
            <a:r>
              <a:rPr lang="en-US" sz="1200" kern="1200" dirty="0" smtClean="0">
                <a:solidFill>
                  <a:schemeClr val="tx1"/>
                </a:solidFill>
                <a:latin typeface="+mn-lt"/>
                <a:ea typeface="+mn-ea"/>
                <a:cs typeface="+mn-cs"/>
              </a:rPr>
              <a:t>, Dynamics CRM, and many others</a:t>
            </a:r>
            <a:endParaRPr lang="en-US" sz="3200" kern="1200" dirty="0" smtClean="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smtClean="0">
                <a:solidFill>
                  <a:schemeClr val="tx1"/>
                </a:solidFill>
                <a:latin typeface="+mn-lt"/>
                <a:ea typeface="+mn-ea"/>
                <a:cs typeface="+mn-cs"/>
              </a:rPr>
              <a:t>Dashboard</a:t>
            </a:r>
            <a:r>
              <a:rPr lang="en-US" sz="1200" kern="1200" baseline="0" dirty="0" smtClean="0">
                <a:solidFill>
                  <a:schemeClr val="tx1"/>
                </a:solidFill>
                <a:latin typeface="+mn-lt"/>
                <a:ea typeface="+mn-ea"/>
                <a:cs typeface="+mn-cs"/>
              </a:rPr>
              <a:t>s and visualizations that </a:t>
            </a:r>
            <a:r>
              <a:rPr lang="en-US" sz="1200" kern="1200" dirty="0" smtClean="0">
                <a:solidFill>
                  <a:schemeClr val="tx1"/>
                </a:solidFill>
                <a:latin typeface="+mn-lt"/>
                <a:ea typeface="+mn-ea"/>
                <a:cs typeface="+mn-cs"/>
              </a:rPr>
              <a:t>support real-time</a:t>
            </a:r>
            <a:r>
              <a:rPr lang="en-US" sz="1200" kern="1200" baseline="0" dirty="0" smtClean="0">
                <a:solidFill>
                  <a:schemeClr val="tx1"/>
                </a:solidFill>
                <a:latin typeface="+mn-lt"/>
                <a:ea typeface="+mn-ea"/>
                <a:cs typeface="+mn-cs"/>
              </a:rPr>
              <a:t> updates</a:t>
            </a:r>
            <a:endParaRPr lang="en-US" sz="3200" kern="1200" dirty="0" smtClean="0">
              <a:solidFill>
                <a:schemeClr val="tx1"/>
              </a:solidFill>
              <a:latin typeface="Segoe UI Light" pitchFamily="34" charset="0"/>
              <a:ea typeface="+mn-ea"/>
              <a:cs typeface="+mn-cs"/>
            </a:endParaRP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mn-lt"/>
                <a:ea typeface="+mn-ea"/>
                <a:cs typeface="+mn-cs"/>
              </a:rPr>
              <a:t>Secure, live connection to on-premises data sources to drive insight across the</a:t>
            </a:r>
            <a:r>
              <a:rPr lang="en-US" sz="1200" kern="1200" baseline="0" dirty="0" smtClean="0">
                <a:solidFill>
                  <a:schemeClr val="tx1"/>
                </a:solidFill>
                <a:latin typeface="+mn-lt"/>
                <a:ea typeface="+mn-ea"/>
                <a:cs typeface="+mn-cs"/>
              </a:rPr>
              <a:t> entire range of organizational information (Analysis Services, Azure S</a:t>
            </a:r>
            <a:r>
              <a:rPr lang="en-US" sz="3200" kern="1200" dirty="0" smtClean="0">
                <a:ln w="3175">
                  <a:noFill/>
                </a:ln>
                <a:gradFill>
                  <a:gsLst>
                    <a:gs pos="1250">
                      <a:schemeClr val="tx2"/>
                    </a:gs>
                    <a:gs pos="99000">
                      <a:schemeClr val="tx2"/>
                    </a:gs>
                  </a:gsLst>
                  <a:lin ang="5400000" scaled="0"/>
                </a:gradFill>
                <a:latin typeface="+mn-lt"/>
                <a:ea typeface="+mn-ea"/>
                <a:cs typeface="+mn-cs"/>
              </a:rPr>
              <a:t>QL Database, SQL Database Auditing,</a:t>
            </a:r>
            <a:r>
              <a:rPr lang="en-US" sz="3200" kern="1200" baseline="0" dirty="0" smtClean="0">
                <a:ln w="3175">
                  <a:noFill/>
                </a:ln>
                <a:gradFill>
                  <a:gsLst>
                    <a:gs pos="1250">
                      <a:schemeClr val="tx2"/>
                    </a:gs>
                    <a:gs pos="99000">
                      <a:schemeClr val="tx2"/>
                    </a:gs>
                  </a:gsLst>
                  <a:lin ang="5400000" scaled="0"/>
                </a:gradFill>
                <a:latin typeface="+mn-lt"/>
                <a:ea typeface="+mn-ea"/>
                <a:cs typeface="+mn-cs"/>
              </a:rPr>
              <a:t> Azure SQL Data Warehouse)</a:t>
            </a:r>
          </a:p>
          <a:p>
            <a:pPr marL="457200" marR="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kern="1200" dirty="0" smtClean="0">
                <a:ln w="3175">
                  <a:noFill/>
                </a:ln>
                <a:gradFill>
                  <a:gsLst>
                    <a:gs pos="1250">
                      <a:schemeClr val="tx2"/>
                    </a:gs>
                    <a:gs pos="99000">
                      <a:schemeClr val="tx2"/>
                    </a:gs>
                  </a:gsLst>
                  <a:lin ang="5400000" scaled="0"/>
                </a:gradFill>
                <a:latin typeface="+mn-lt"/>
                <a:ea typeface="+mn-ea"/>
                <a:cs typeface="+mn-cs"/>
              </a:rPr>
              <a:t>Automated scheduled refresh to keep your Power BI data in sync with on premises data sources</a:t>
            </a:r>
          </a:p>
          <a:p>
            <a:pPr marL="457200" indent="-457200">
              <a:buFont typeface="Arial" panose="020B0604020202020204" pitchFamily="34" charset="0"/>
              <a:buChar char="•"/>
            </a:pPr>
            <a:endParaRPr lang="en-US" sz="3200" kern="1200" baseline="0" dirty="0" smtClean="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smtClean="0">
                <a:solidFill>
                  <a:schemeClr val="tx1"/>
                </a:solidFill>
                <a:latin typeface="+mn-lt"/>
                <a:ea typeface="+mn-ea"/>
                <a:cs typeface="+mn-cs"/>
              </a:rPr>
              <a:t>Native mobile applications for keeping users</a:t>
            </a:r>
            <a:r>
              <a:rPr lang="en-US" sz="1200" kern="1200" baseline="0" dirty="0" smtClean="0">
                <a:solidFill>
                  <a:schemeClr val="tx1"/>
                </a:solidFill>
                <a:latin typeface="+mn-lt"/>
                <a:ea typeface="+mn-ea"/>
                <a:cs typeface="+mn-cs"/>
              </a:rPr>
              <a:t> connected on the go</a:t>
            </a:r>
            <a:endParaRPr lang="en-US" sz="3200" kern="1200" dirty="0" smtClean="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smtClean="0">
                <a:solidFill>
                  <a:schemeClr val="tx1"/>
                </a:solidFill>
                <a:latin typeface="+mn-lt"/>
                <a:ea typeface="+mn-ea"/>
                <a:cs typeface="+mn-cs"/>
              </a:rPr>
              <a:t>Easy integration with other Microsoft offerings,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from Excel to Azure services</a:t>
            </a:r>
            <a:endParaRPr lang="en-US" sz="3200" kern="1200" dirty="0" smtClean="0">
              <a:solidFill>
                <a:schemeClr val="tx1"/>
              </a:solidFill>
              <a:latin typeface="Segoe UI Light" pitchFamily="34" charset="0"/>
              <a:ea typeface="+mn-ea"/>
              <a:cs typeface="+mn-cs"/>
            </a:endParaRPr>
          </a:p>
          <a:p>
            <a:pPr marL="457200" indent="-457200">
              <a:buFont typeface="Arial" panose="020B0604020202020204" pitchFamily="34" charset="0"/>
              <a:buChar char="•"/>
            </a:pPr>
            <a:r>
              <a:rPr lang="en-US" sz="1200" kern="1200" dirty="0" smtClean="0">
                <a:solidFill>
                  <a:schemeClr val="tx1"/>
                </a:solidFill>
                <a:latin typeface="+mn-lt"/>
                <a:ea typeface="+mn-ea"/>
                <a:cs typeface="+mn-cs"/>
              </a:rPr>
              <a:t>Intuitive data exploration,</a:t>
            </a:r>
            <a:r>
              <a:rPr lang="en-US" sz="1200" kern="1200" baseline="0" dirty="0" smtClean="0">
                <a:solidFill>
                  <a:schemeClr val="tx1"/>
                </a:solidFill>
                <a:latin typeface="+mn-lt"/>
                <a:ea typeface="+mn-ea"/>
                <a:cs typeface="+mn-cs"/>
              </a:rPr>
              <a:t> which enables users to ask questions of their data in </a:t>
            </a:r>
            <a:r>
              <a:rPr lang="en-US" sz="1200" kern="1200" dirty="0" smtClean="0">
                <a:solidFill>
                  <a:schemeClr val="tx1"/>
                </a:solidFill>
                <a:latin typeface="+mn-lt"/>
                <a:ea typeface="+mn-ea"/>
                <a:cs typeface="+mn-cs"/>
              </a:rPr>
              <a:t>plain English</a:t>
            </a:r>
            <a:endParaRPr lang="en-US" sz="3200" kern="1200" dirty="0" smtClean="0">
              <a:solidFill>
                <a:schemeClr val="tx1"/>
              </a:solidFill>
              <a:latin typeface="Segoe UI Light" pitchFamily="34" charset="0"/>
              <a:ea typeface="+mn-ea"/>
              <a:cs typeface="+mn-cs"/>
            </a:endParaRPr>
          </a:p>
          <a:p>
            <a:endParaRPr lang="en-US" sz="3200" dirty="0" smtClean="0"/>
          </a:p>
          <a:p>
            <a:pPr defTabSz="914367"/>
            <a:r>
              <a:rPr lang="en-US" sz="1200" kern="1200" dirty="0" smtClean="0">
                <a:solidFill>
                  <a:srgbClr val="FFFFFF"/>
                </a:solidFill>
                <a:latin typeface="+mn-lt"/>
                <a:ea typeface="+mn-ea"/>
                <a:cs typeface="+mn-cs"/>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54524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walk through an overview of how Power BI works.  </a:t>
            </a:r>
          </a:p>
          <a:p>
            <a:pPr marL="228600" indent="-228600">
              <a:buFont typeface="+mj-lt"/>
              <a:buAutoNum type="arabicPeriod"/>
            </a:pPr>
            <a:endParaRPr lang="en-US" b="1" baseline="0" dirty="0" smtClean="0"/>
          </a:p>
          <a:p>
            <a:r>
              <a:rPr lang="en-US" b="1" dirty="0" smtClean="0"/>
              <a:t>1. The</a:t>
            </a:r>
            <a:r>
              <a:rPr lang="en-US" b="1" baseline="0" dirty="0" smtClean="0"/>
              <a:t> Power BI service, sometimes referred to as </a:t>
            </a:r>
            <a:r>
              <a:rPr lang="en-US" b="1" dirty="0" smtClean="0"/>
              <a:t>powerbi.com,</a:t>
            </a:r>
            <a:r>
              <a:rPr lang="en-US" b="1" baseline="0" dirty="0" smtClean="0"/>
              <a:t> </a:t>
            </a:r>
            <a:r>
              <a:rPr lang="en-US" dirty="0" smtClean="0"/>
              <a:t>is what allows</a:t>
            </a:r>
            <a:r>
              <a:rPr lang="en-US" baseline="0" dirty="0" smtClean="0"/>
              <a:t> you to</a:t>
            </a:r>
            <a:r>
              <a:rPr lang="en-US" dirty="0" smtClean="0"/>
              <a:t>: </a:t>
            </a:r>
          </a:p>
          <a:p>
            <a:pPr marL="628650" lvl="1" indent="-171450">
              <a:buFont typeface="Arial" panose="020B0604020202020204" pitchFamily="34" charset="0"/>
              <a:buChar char="•"/>
            </a:pPr>
            <a:r>
              <a:rPr lang="en-US" baseline="0" dirty="0" smtClean="0"/>
              <a:t>Create beautiful visualizations to tell compelling data stories </a:t>
            </a:r>
          </a:p>
          <a:p>
            <a:pPr marL="628650" lvl="1" indent="-171450">
              <a:buFont typeface="Arial" panose="020B0604020202020204" pitchFamily="34" charset="0"/>
              <a:buChar char="•"/>
            </a:pPr>
            <a:r>
              <a:rPr lang="en-US" baseline="0" dirty="0" smtClean="0"/>
              <a:t>Build rich, live dashboards that turn BI into business insights</a:t>
            </a:r>
          </a:p>
          <a:p>
            <a:pPr marL="628650" lvl="1" indent="-171450">
              <a:buFont typeface="Arial" panose="020B0604020202020204" pitchFamily="34" charset="0"/>
              <a:buChar char="•"/>
            </a:pPr>
            <a:r>
              <a:rPr lang="en-US" dirty="0" smtClean="0"/>
              <a:t>Create reports</a:t>
            </a:r>
            <a:r>
              <a:rPr lang="en-US" baseline="0" dirty="0" smtClean="0"/>
              <a:t> &amp; datasets from which you can create visualizations and dashboards</a:t>
            </a:r>
          </a:p>
          <a:p>
            <a:pPr marL="628650" lvl="1" indent="-171450">
              <a:buFont typeface="Arial" panose="020B0604020202020204" pitchFamily="34" charset="0"/>
              <a:buChar char="•"/>
            </a:pPr>
            <a:r>
              <a:rPr lang="en-US" baseline="0" dirty="0" smtClean="0"/>
              <a:t>Enjoy the benefits of up-to-date data with real-time, automatic and scheduled refreshes</a:t>
            </a:r>
          </a:p>
          <a:p>
            <a:pPr marL="628650" lvl="1" indent="-171450">
              <a:buFont typeface="Arial" panose="020B0604020202020204" pitchFamily="34" charset="0"/>
              <a:buChar char="•"/>
            </a:pPr>
            <a:r>
              <a:rPr lang="en-US" baseline="0" dirty="0" smtClean="0"/>
              <a:t>Share dashboards easily with other people in your organization</a:t>
            </a:r>
          </a:p>
          <a:p>
            <a:pPr marL="628650" lvl="1" indent="-171450">
              <a:buFont typeface="Arial" panose="020B0604020202020204" pitchFamily="34" charset="0"/>
              <a:buChar char="•"/>
            </a:pPr>
            <a:r>
              <a:rPr lang="en-US" baseline="0" dirty="0" smtClean="0"/>
              <a:t>Ask questions of data in plain English with Natural Language Query</a:t>
            </a:r>
          </a:p>
          <a:p>
            <a:pPr marL="628650" lvl="1" indent="-171450">
              <a:buFont typeface="Arial" panose="020B0604020202020204" pitchFamily="34" charset="0"/>
              <a:buChar char="•"/>
            </a:pPr>
            <a:r>
              <a:rPr lang="en-US" baseline="0" dirty="0" smtClean="0"/>
              <a:t>Stay connected to your data all the time with mobile applications</a:t>
            </a:r>
          </a:p>
          <a:p>
            <a:pPr marL="457200" lvl="1" indent="0">
              <a:buFont typeface="Arial" panose="020B0604020202020204" pitchFamily="34" charset="0"/>
              <a:buNone/>
            </a:pPr>
            <a:endParaRPr lang="en-US" baseline="0" dirty="0" smtClean="0"/>
          </a:p>
          <a:p>
            <a:pPr marL="0" indent="0">
              <a:buFont typeface="+mj-lt"/>
              <a:buNone/>
            </a:pPr>
            <a:r>
              <a:rPr lang="en-US" b="1" baseline="0" dirty="0" smtClean="0"/>
              <a:t>2. </a:t>
            </a:r>
            <a:r>
              <a:rPr lang="en-US" b="0" baseline="0" dirty="0" smtClean="0"/>
              <a:t>Power BI </a:t>
            </a:r>
            <a:r>
              <a:rPr lang="en-US" b="1" baseline="0" dirty="0" smtClean="0"/>
              <a:t>connects to a variety of data sources. </a:t>
            </a:r>
            <a:r>
              <a:rPr lang="en-US" baseline="0" dirty="0" smtClean="0"/>
              <a:t>These range across both cloud and on-premises sources, and include:</a:t>
            </a:r>
          </a:p>
          <a:p>
            <a:pPr marL="628650" lvl="1" indent="-171450">
              <a:buFont typeface="Arial" panose="020B0604020202020204" pitchFamily="34" charset="0"/>
              <a:buChar char="•"/>
            </a:pPr>
            <a:r>
              <a:rPr lang="en-US" baseline="0" dirty="0" smtClean="0"/>
              <a:t>A variety of </a:t>
            </a:r>
            <a:r>
              <a:rPr lang="en-US" b="1" baseline="0" dirty="0" smtClean="0"/>
              <a:t>popular SaaS solutions</a:t>
            </a:r>
            <a:r>
              <a:rPr lang="en-US" baseline="0" dirty="0" smtClean="0"/>
              <a:t>, such as </a:t>
            </a:r>
            <a:r>
              <a:rPr lang="en-US" strike="sngStrike" baseline="0" dirty="0" err="1" smtClean="0"/>
              <a:t>Marketo</a:t>
            </a:r>
            <a:r>
              <a:rPr lang="en-US" baseline="0" dirty="0" smtClean="0"/>
              <a:t>, Salesforce, GitHub, Dynamics CRM, </a:t>
            </a:r>
            <a:r>
              <a:rPr lang="en-US" baseline="0" dirty="0" err="1" smtClean="0"/>
              <a:t>Zendesk</a:t>
            </a:r>
            <a:r>
              <a:rPr lang="en-US" baseline="0" dirty="0" smtClean="0"/>
              <a:t>, and several others</a:t>
            </a:r>
            <a:endParaRPr lang="en-US" b="0" baseline="0" dirty="0" smtClean="0"/>
          </a:p>
          <a:p>
            <a:pPr marL="628650" lvl="1" indent="-171450">
              <a:buFont typeface="Arial" panose="020B0604020202020204" pitchFamily="34" charset="0"/>
              <a:buChar char="•"/>
            </a:pPr>
            <a:r>
              <a:rPr lang="en-US" b="1" baseline="0" dirty="0" smtClean="0"/>
              <a:t>On-premises databases </a:t>
            </a:r>
            <a:r>
              <a:rPr lang="en-US" baseline="0" dirty="0" smtClean="0"/>
              <a:t>– Power BI offers live connectivity to SQL Server Analysis Services, which we’ll cover in more detail later. And using a gateway solution, Power BI can connect to other database solutions. </a:t>
            </a:r>
          </a:p>
          <a:p>
            <a:pPr marL="628650" lvl="1" indent="-171450">
              <a:buFont typeface="Arial" panose="020B0604020202020204" pitchFamily="34" charset="0"/>
              <a:buChar char="•"/>
            </a:pPr>
            <a:r>
              <a:rPr lang="en-US" b="1" baseline="0" dirty="0" smtClean="0"/>
              <a:t>Custom data sources </a:t>
            </a:r>
            <a:r>
              <a:rPr lang="en-US" baseline="0" dirty="0" smtClean="0"/>
              <a:t>– </a:t>
            </a:r>
            <a:r>
              <a:rPr lang="en-US" b="0" baseline="0" dirty="0" smtClean="0"/>
              <a:t>Power BI can connect to any data source you need it to thanks to its extensibility via REST APIs. This includes both proprietary corporate data sources, as well as external data services. For example, if you are a SaaS solution provider, you can work with Microsoft to connect your solution to Power BI.</a:t>
            </a:r>
            <a:endParaRPr lang="en-US" baseline="0" dirty="0" smtClean="0"/>
          </a:p>
          <a:p>
            <a:pPr marL="628650" lvl="1" indent="-171450">
              <a:buFont typeface="Arial" panose="020B0604020202020204" pitchFamily="34" charset="0"/>
              <a:buChar char="•"/>
            </a:pPr>
            <a:r>
              <a:rPr lang="en-US" b="1" baseline="0" dirty="0" smtClean="0"/>
              <a:t>Other Azure services</a:t>
            </a:r>
            <a:r>
              <a:rPr lang="en-US" baseline="0" dirty="0" smtClean="0"/>
              <a:t> – Power BI integrates tightly with SQL Azure and Stream Analytics, and will be integrating closely with more Azure services over time</a:t>
            </a:r>
          </a:p>
          <a:p>
            <a:pPr marL="628650" lvl="1" indent="-171450">
              <a:buFont typeface="Arial" panose="020B0604020202020204" pitchFamily="34" charset="0"/>
              <a:buChar char="•"/>
            </a:pPr>
            <a:r>
              <a:rPr lang="en-US" b="1" baseline="0" dirty="0" smtClean="0"/>
              <a:t>Power BI Desktop and Excel files </a:t>
            </a:r>
            <a:r>
              <a:rPr lang="en-US" baseline="0" dirty="0" smtClean="0"/>
              <a:t>– Excel workbooks can be directly connected to Power BI.com, or may be used with Power BI Desktop. Power BI Desktop is a companion application to the Power BI service – it is a desktop tool that supports data analysis and reporting. Like Excel files, Power BI Desktop files may be uploaded to the Power BI service. </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74301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more….</a:t>
            </a:r>
          </a:p>
          <a:p>
            <a:pPr marL="228600" indent="-228600">
              <a:buFont typeface="+mj-lt"/>
              <a:buAutoNum type="arabicPeriod"/>
            </a:pPr>
            <a:endParaRPr lang="en-US" b="1" baseline="0" dirty="0" smtClean="0"/>
          </a:p>
          <a:p>
            <a:pPr marL="0" lvl="0" indent="0">
              <a:buFont typeface="Arial" panose="020B0604020202020204" pitchFamily="34" charset="0"/>
              <a:buNone/>
            </a:pPr>
            <a:r>
              <a:rPr lang="en-US" b="1" baseline="0" dirty="0" smtClean="0"/>
              <a:t>3. </a:t>
            </a:r>
            <a:r>
              <a:rPr lang="en-US" b="1" baseline="0" dirty="0"/>
              <a:t>Power BI </a:t>
            </a:r>
            <a:r>
              <a:rPr lang="en-US" b="1" baseline="0" dirty="0" smtClean="0"/>
              <a:t>Desktop </a:t>
            </a:r>
            <a:r>
              <a:rPr lang="en-US" baseline="0" dirty="0"/>
              <a:t>is a visual data exploration tool that enables </a:t>
            </a:r>
            <a:r>
              <a:rPr lang="en-US" baseline="0" dirty="0" smtClean="0"/>
              <a:t>you to </a:t>
            </a:r>
            <a:r>
              <a:rPr lang="en-US" baseline="0" dirty="0"/>
              <a:t>analyze data and create </a:t>
            </a:r>
            <a:r>
              <a:rPr lang="en-US" baseline="0" dirty="0" smtClean="0"/>
              <a:t>stunning reports</a:t>
            </a:r>
            <a:r>
              <a:rPr lang="en-US" baseline="0" dirty="0"/>
              <a:t>. With </a:t>
            </a:r>
            <a:r>
              <a:rPr lang="en-US" baseline="0" dirty="0" smtClean="0"/>
              <a:t>Power BI Desktop, you are able </a:t>
            </a:r>
            <a:r>
              <a:rPr lang="en-US" baseline="0" dirty="0"/>
              <a:t>to</a:t>
            </a:r>
            <a:r>
              <a:rPr lang="en-US" baseline="0" dirty="0" smtClean="0"/>
              <a:t>:</a:t>
            </a:r>
          </a:p>
          <a:p>
            <a:pPr marL="628650" lvl="1" indent="-171450">
              <a:buFont typeface="Arial" panose="020B0604020202020204" pitchFamily="34" charset="0"/>
              <a:buChar char="•"/>
            </a:pPr>
            <a:r>
              <a:rPr lang="en-GB" sz="1200" dirty="0" smtClean="0">
                <a:solidFill>
                  <a:schemeClr val="tx2"/>
                </a:solidFill>
              </a:rPr>
              <a:t>Acquire and </a:t>
            </a:r>
            <a:r>
              <a:rPr lang="en-GB" sz="1200" i="1" dirty="0" smtClean="0">
                <a:solidFill>
                  <a:schemeClr val="tx2"/>
                </a:solidFill>
              </a:rPr>
              <a:t>prepare</a:t>
            </a:r>
            <a:r>
              <a:rPr lang="en-GB" sz="1200" dirty="0" smtClean="0">
                <a:solidFill>
                  <a:schemeClr val="tx2"/>
                </a:solidFill>
              </a:rPr>
              <a:t> data using extensive query capabilities</a:t>
            </a:r>
          </a:p>
          <a:p>
            <a:pPr marL="628650" lvl="1" indent="-171450">
              <a:buFont typeface="Arial" panose="020B0604020202020204" pitchFamily="34" charset="0"/>
              <a:buChar char="•"/>
            </a:pPr>
            <a:r>
              <a:rPr lang="en-GB" sz="1200" dirty="0" smtClean="0">
                <a:solidFill>
                  <a:schemeClr val="tx2"/>
                </a:solidFill>
              </a:rPr>
              <a:t>Manipulation</a:t>
            </a:r>
            <a:r>
              <a:rPr lang="en-GB" sz="1200" baseline="0" dirty="0" smtClean="0">
                <a:solidFill>
                  <a:schemeClr val="tx2"/>
                </a:solidFill>
              </a:rPr>
              <a:t> and consolidation of m</a:t>
            </a:r>
            <a:r>
              <a:rPr lang="en-GB" sz="1200" dirty="0" smtClean="0">
                <a:solidFill>
                  <a:schemeClr val="tx2"/>
                </a:solidFill>
              </a:rPr>
              <a:t>ultiple</a:t>
            </a:r>
            <a:r>
              <a:rPr lang="en-GB" sz="1200" baseline="0" dirty="0" smtClean="0">
                <a:solidFill>
                  <a:schemeClr val="tx2"/>
                </a:solidFill>
              </a:rPr>
              <a:t> data sources is performed in Power BI Desktop – this enables Power BI service users to use data from multiple sources in a single report</a:t>
            </a:r>
            <a:endParaRPr lang="en-GB" sz="1200" dirty="0" smtClean="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Establish data structure, then transform and analyze data</a:t>
            </a:r>
            <a:endParaRPr lang="en-GB" sz="1200" dirty="0" smtClean="0">
              <a:solidFill>
                <a:schemeClr val="tx2"/>
              </a:solidFill>
            </a:endParaRPr>
          </a:p>
          <a:p>
            <a:pPr marL="628650" lvl="1" indent="-171450">
              <a:buFont typeface="Arial" panose="020B0604020202020204" pitchFamily="34" charset="0"/>
              <a:buChar char="•"/>
            </a:pPr>
            <a:r>
              <a:rPr lang="en-GB" sz="1200" dirty="0" smtClean="0">
                <a:solidFill>
                  <a:schemeClr val="tx2"/>
                </a:solidFill>
              </a:rPr>
              <a:t>Visualize and </a:t>
            </a:r>
            <a:r>
              <a:rPr lang="en-GB" sz="1200" i="1" dirty="0" smtClean="0">
                <a:solidFill>
                  <a:schemeClr val="tx2"/>
                </a:solidFill>
              </a:rPr>
              <a:t>explore</a:t>
            </a:r>
            <a:r>
              <a:rPr lang="en-GB" sz="1200" dirty="0" smtClean="0">
                <a:solidFill>
                  <a:schemeClr val="tx2"/>
                </a:solidFill>
              </a:rPr>
              <a:t> your data in new ways </a:t>
            </a:r>
            <a:r>
              <a:rPr lang="en-US" sz="1200" dirty="0" smtClean="0">
                <a:solidFill>
                  <a:schemeClr val="tx2"/>
                </a:solidFill>
              </a:rPr>
              <a:t>through a freeform drag-and-drop canvas</a:t>
            </a:r>
            <a:endParaRPr lang="en-GB" sz="1200" dirty="0" smtClean="0">
              <a:solidFill>
                <a:schemeClr val="tx2"/>
              </a:solidFill>
            </a:endParaRPr>
          </a:p>
          <a:p>
            <a:pPr marL="628650" lvl="1" indent="-171450">
              <a:buFont typeface="Arial" panose="020B0604020202020204" pitchFamily="34" charset="0"/>
              <a:buChar char="•"/>
            </a:pPr>
            <a:r>
              <a:rPr lang="en-US" sz="1200" dirty="0" smtClean="0">
                <a:solidFill>
                  <a:schemeClr val="tx2"/>
                </a:solidFill>
              </a:rPr>
              <a:t>Author </a:t>
            </a:r>
            <a:r>
              <a:rPr lang="en-US" sz="1200" i="1" dirty="0" smtClean="0">
                <a:solidFill>
                  <a:schemeClr val="tx2"/>
                </a:solidFill>
              </a:rPr>
              <a:t>reports</a:t>
            </a:r>
            <a:r>
              <a:rPr lang="en-US" sz="1200" dirty="0" smtClean="0">
                <a:solidFill>
                  <a:schemeClr val="tx2"/>
                </a:solidFill>
              </a:rPr>
              <a:t> with a broad range of modern data visualizations</a:t>
            </a:r>
          </a:p>
          <a:p>
            <a:pPr marL="628650" lvl="1" indent="-171450">
              <a:buFont typeface="Arial" panose="020B0604020202020204" pitchFamily="34" charset="0"/>
              <a:buChar char="•"/>
            </a:pPr>
            <a:r>
              <a:rPr lang="en-US" sz="1200" dirty="0" smtClean="0">
                <a:solidFill>
                  <a:schemeClr val="tx2"/>
                </a:solidFill>
              </a:rPr>
              <a:t>Publish beautiful, interactive reports directly to powerbi.com</a:t>
            </a:r>
            <a:endParaRPr lang="en-US" sz="1400" dirty="0" smtClean="0">
              <a:solidFill>
                <a:schemeClr val="tx2"/>
              </a:solidFill>
            </a:endParaRPr>
          </a:p>
          <a:p>
            <a:pPr marL="628650" lvl="1" indent="-171450">
              <a:buFont typeface="Arial" panose="020B0604020202020204" pitchFamily="34" charset="0"/>
              <a:buChar char="•"/>
            </a:pPr>
            <a:r>
              <a:rPr lang="en-US" sz="1200" dirty="0" smtClean="0">
                <a:solidFill>
                  <a:schemeClr val="tx2"/>
                </a:solidFill>
              </a:rPr>
              <a:t>Securely </a:t>
            </a:r>
            <a:r>
              <a:rPr lang="en-US" sz="1200" i="1" dirty="0" smtClean="0">
                <a:solidFill>
                  <a:schemeClr val="tx2"/>
                </a:solidFill>
              </a:rPr>
              <a:t>share</a:t>
            </a:r>
            <a:r>
              <a:rPr lang="en-US" sz="1200" dirty="0" smtClean="0">
                <a:solidFill>
                  <a:schemeClr val="tx2"/>
                </a:solidFill>
              </a:rPr>
              <a:t> reports through unique, curated content library approach</a:t>
            </a:r>
            <a:endParaRPr lang="en-US" sz="1400" dirty="0" smtClean="0">
              <a:solidFill>
                <a:schemeClr val="tx2"/>
              </a:solidFill>
            </a:endParaRPr>
          </a:p>
          <a:p>
            <a:endParaRPr lang="en-US" dirty="0"/>
          </a:p>
          <a:p>
            <a:pPr marL="0" indent="0">
              <a:buFont typeface="Arial" panose="020B0604020202020204" pitchFamily="34" charset="0"/>
              <a:buNone/>
            </a:pPr>
            <a:endParaRPr lang="en-US" dirty="0" smtClean="0"/>
          </a:p>
          <a:p>
            <a:pPr marL="0" indent="0">
              <a:buFont typeface="Arial" panose="020B0604020202020204" pitchFamily="34" charset="0"/>
              <a:buNone/>
            </a:pPr>
            <a:r>
              <a:rPr lang="en-US" b="1" dirty="0" smtClean="0"/>
              <a:t>4</a:t>
            </a:r>
            <a:r>
              <a:rPr lang="en-US" b="1" dirty="0"/>
              <a:t>. </a:t>
            </a:r>
            <a:r>
              <a:rPr lang="en-US" b="1" dirty="0" smtClean="0"/>
              <a:t>Finally, the Power </a:t>
            </a:r>
            <a:r>
              <a:rPr lang="en-US" b="1" dirty="0"/>
              <a:t>BI </a:t>
            </a:r>
            <a:r>
              <a:rPr lang="en-US" b="1" dirty="0" smtClean="0"/>
              <a:t>REST API library </a:t>
            </a:r>
            <a:r>
              <a:rPr lang="en-US" dirty="0"/>
              <a:t>allows you to customize nearly every </a:t>
            </a:r>
            <a:r>
              <a:rPr lang="en-US" dirty="0" smtClean="0"/>
              <a:t>aspect of Power BI, including</a:t>
            </a:r>
            <a:r>
              <a:rPr lang="en-US" baseline="0" dirty="0" smtClean="0"/>
              <a:t> connecting to </a:t>
            </a:r>
            <a:r>
              <a:rPr lang="en-US" dirty="0" smtClean="0"/>
              <a:t>custom </a:t>
            </a:r>
            <a:r>
              <a:rPr lang="en-US" dirty="0"/>
              <a:t>data </a:t>
            </a:r>
            <a:r>
              <a:rPr lang="en-US" dirty="0" smtClean="0"/>
              <a:t>sources</a:t>
            </a:r>
            <a:r>
              <a:rPr lang="en-US" baseline="0" dirty="0" smtClean="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2634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Power BI Desktop</a:t>
            </a:r>
            <a:r>
              <a:rPr lang="en-US" sz="1200" kern="1200" dirty="0" smtClean="0">
                <a:solidFill>
                  <a:schemeClr val="tx1"/>
                </a:solidFill>
                <a:effectLst/>
                <a:latin typeface="+mn-lt"/>
                <a:ea typeface="+mn-ea"/>
                <a:cs typeface="+mn-cs"/>
              </a:rPr>
              <a:t> is a </a:t>
            </a:r>
            <a:r>
              <a:rPr lang="en-US" sz="1200" b="1" kern="1200" dirty="0" smtClean="0">
                <a:solidFill>
                  <a:schemeClr val="tx1"/>
                </a:solidFill>
                <a:effectLst/>
                <a:latin typeface="+mn-lt"/>
                <a:ea typeface="+mn-ea"/>
                <a:cs typeface="+mn-cs"/>
              </a:rPr>
              <a:t>visual data exploration and interactive reporting tool</a:t>
            </a:r>
            <a:r>
              <a:rPr lang="en-US" sz="1200" kern="1200" dirty="0" smtClean="0">
                <a:solidFill>
                  <a:schemeClr val="tx1"/>
                </a:solidFill>
                <a:effectLst/>
                <a:latin typeface="+mn-lt"/>
                <a:ea typeface="+mn-ea"/>
                <a:cs typeface="+mn-cs"/>
              </a:rPr>
              <a:t>, providing a </a:t>
            </a:r>
            <a:r>
              <a:rPr lang="en-US" sz="1200" u="sng" kern="1200" dirty="0" smtClean="0">
                <a:solidFill>
                  <a:schemeClr val="tx1"/>
                </a:solidFill>
                <a:effectLst/>
                <a:latin typeface="+mn-lt"/>
                <a:ea typeface="+mn-ea"/>
                <a:cs typeface="+mn-cs"/>
              </a:rPr>
              <a:t>free-form canvas</a:t>
            </a:r>
            <a:r>
              <a:rPr lang="en-US" sz="1200" kern="1200" dirty="0" smtClean="0">
                <a:solidFill>
                  <a:schemeClr val="tx1"/>
                </a:solidFill>
                <a:effectLst/>
                <a:latin typeface="+mn-lt"/>
                <a:ea typeface="+mn-ea"/>
                <a:cs typeface="+mn-cs"/>
              </a:rPr>
              <a:t> for drag and drop exploration of your data, an extensive library of </a:t>
            </a:r>
            <a:r>
              <a:rPr lang="en-US" sz="1200" u="sng" kern="1200" dirty="0" smtClean="0">
                <a:solidFill>
                  <a:schemeClr val="tx1"/>
                </a:solidFill>
                <a:effectLst/>
                <a:latin typeface="+mn-lt"/>
                <a:ea typeface="+mn-ea"/>
                <a:cs typeface="+mn-cs"/>
              </a:rPr>
              <a:t>interactive visualizations</a:t>
            </a:r>
            <a:r>
              <a:rPr lang="en-US" sz="1200" kern="1200" dirty="0" smtClean="0">
                <a:solidFill>
                  <a:schemeClr val="tx1"/>
                </a:solidFill>
                <a:effectLst/>
                <a:latin typeface="+mn-lt"/>
                <a:ea typeface="+mn-ea"/>
                <a:cs typeface="+mn-cs"/>
              </a:rPr>
              <a:t>, and an authoring experience for </a:t>
            </a:r>
            <a:r>
              <a:rPr lang="en-US" sz="1200" u="sng" kern="1200" dirty="0" smtClean="0">
                <a:solidFill>
                  <a:schemeClr val="tx1"/>
                </a:solidFill>
                <a:effectLst/>
                <a:latin typeface="+mn-lt"/>
                <a:ea typeface="+mn-ea"/>
                <a:cs typeface="+mn-cs"/>
              </a:rPr>
              <a:t>ease of report creation</a:t>
            </a:r>
            <a:r>
              <a:rPr lang="en-US" sz="1200" kern="1200" dirty="0" smtClean="0">
                <a:solidFill>
                  <a:schemeClr val="tx1"/>
                </a:solidFill>
                <a:effectLst/>
                <a:latin typeface="+mn-lt"/>
                <a:ea typeface="+mn-ea"/>
                <a:cs typeface="+mn-cs"/>
              </a:rPr>
              <a:t> for the Power BI service. </a:t>
            </a:r>
          </a:p>
          <a:p>
            <a:pPr marL="52353" defTabSz="912992" fontAlgn="base">
              <a:spcAft>
                <a:spcPts val="1799"/>
              </a:spcAft>
              <a:buClr>
                <a:srgbClr val="107C10"/>
              </a:buClr>
            </a:pPr>
            <a:endParaRPr lang="en-US" sz="1200" kern="0" dirty="0" smtClean="0">
              <a:ln>
                <a:solidFill>
                  <a:srgbClr val="FFFFFF">
                    <a:alpha val="0"/>
                  </a:srgbClr>
                </a:solidFill>
              </a:ln>
              <a:solidFill>
                <a:schemeClr val="tx1"/>
              </a:solidFill>
              <a:ea typeface="Segoe UI" pitchFamily="34" charset="0"/>
              <a:cs typeface="Segoe UI" pitchFamily="34" charset="0"/>
            </a:endParaRP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A freely downloadable 32/64bit desktop application optimized for use the Power BI Service</a:t>
            </a: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Combines the Power of Power Query, Power Pivot and Power View</a:t>
            </a: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Specializing in Interactive Visualization and Analysis.</a:t>
            </a: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Main output: Interactive Reports</a:t>
            </a: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Effortlessly publish interactive visual reports to users of Power BI</a:t>
            </a:r>
          </a:p>
          <a:p>
            <a:pPr marL="52353" defTabSz="912992" fontAlgn="base">
              <a:spcAft>
                <a:spcPts val="1799"/>
              </a:spcAft>
              <a:buClr>
                <a:srgbClr val="107C10"/>
              </a:buClr>
            </a:pPr>
            <a:r>
              <a:rPr lang="en-US" sz="1200" kern="0" dirty="0" smtClean="0">
                <a:ln>
                  <a:solidFill>
                    <a:srgbClr val="FFFFFF">
                      <a:alpha val="0"/>
                    </a:srgbClr>
                  </a:solidFill>
                </a:ln>
                <a:solidFill>
                  <a:schemeClr val="tx1"/>
                </a:solidFill>
                <a:ea typeface="Segoe UI" pitchFamily="34" charset="0"/>
                <a:cs typeface="Segoe UI" pitchFamily="34" charset="0"/>
              </a:rPr>
              <a:t>Updated on monthly basis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Excel 2013 is Microsoft’s premier business analyst tool – it includes rich business intelligence features (Power Query, Power Pivot, Power View, Power Map) fully integrated with the powerful ad hoc analysis capabilities and familiar features of Excel – like Pivot Tables and Excel Charting. With Excel 2013, analysts can publish Excel Workbooks to Power BI, sharing data, analysis and reports with users of Power BI.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customers who don’t have access to Excel 2013, the new Power BI Desktop can be used to import and model data, then author and publish Power BI Reports to the Power BI service. While lacking the rich analytical features of Excel, it does provide a simple solution expressly design for Power BI content creation. </a:t>
            </a:r>
            <a:endParaRPr lang="en-US" dirty="0"/>
          </a:p>
        </p:txBody>
      </p:sp>
      <p:sp>
        <p:nvSpPr>
          <p:cNvPr id="4" name="Slide Number Placeholder 3"/>
          <p:cNvSpPr>
            <a:spLocks noGrp="1"/>
          </p:cNvSpPr>
          <p:nvPr>
            <p:ph type="sldNum" sz="quarter" idx="10"/>
          </p:nvPr>
        </p:nvSpPr>
        <p:spPr/>
        <p:txBody>
          <a:bodyPr/>
          <a:lstStyle/>
          <a:p>
            <a:fld id="{02536687-5192-40E7-8597-ECEE8C4401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3587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31B42E"/>
                </a:solidFill>
              </a:rPr>
              <a:t>1) </a:t>
            </a:r>
            <a:r>
              <a:rPr lang="en-US" sz="1200" b="1" i="0" dirty="0" smtClean="0">
                <a:solidFill>
                  <a:srgbClr val="31B42E"/>
                </a:solidFill>
              </a:rPr>
              <a:t>Data preparation</a:t>
            </a:r>
            <a:r>
              <a:rPr lang="en-US" sz="1200" i="0" dirty="0" smtClean="0">
                <a:solidFill>
                  <a:srgbClr val="31B42E"/>
                </a:solidFill>
              </a:rPr>
              <a:t>…. Get</a:t>
            </a:r>
            <a:r>
              <a:rPr lang="en-US" sz="1200" i="0" baseline="0" dirty="0" smtClean="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rgbClr val="31B42E"/>
                </a:solidFill>
              </a:rPr>
              <a:t>2) </a:t>
            </a:r>
            <a:r>
              <a:rPr lang="en-US" sz="1200" b="1" i="0" baseline="0" dirty="0" smtClean="0">
                <a:solidFill>
                  <a:srgbClr val="31B42E"/>
                </a:solidFill>
              </a:rPr>
              <a:t>Exploration</a:t>
            </a:r>
            <a:r>
              <a:rPr lang="en-US" sz="1200" i="0" baseline="0" dirty="0" smtClean="0">
                <a:solidFill>
                  <a:srgbClr val="31B42E"/>
                </a:solidFill>
              </a:rPr>
              <a:t>: Free form </a:t>
            </a:r>
            <a:r>
              <a:rPr lang="en-US" sz="1200" b="0" i="0" baseline="0" dirty="0" smtClean="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rgbClr val="31B42E"/>
                </a:solidFill>
              </a:rPr>
              <a:t>3) </a:t>
            </a:r>
            <a:r>
              <a:rPr lang="en-US" sz="1200" b="1" i="0" baseline="0" dirty="0" smtClean="0">
                <a:solidFill>
                  <a:srgbClr val="31B42E"/>
                </a:solidFill>
              </a:rPr>
              <a:t>Report</a:t>
            </a:r>
            <a:r>
              <a:rPr lang="en-US" sz="1200" i="0" baseline="0" dirty="0" smtClean="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rgbClr val="31B42E"/>
                </a:solidFill>
              </a:rPr>
              <a:t>4) </a:t>
            </a:r>
            <a:r>
              <a:rPr lang="en-US" sz="1200" b="1" i="0" baseline="0" dirty="0" smtClean="0">
                <a:solidFill>
                  <a:srgbClr val="31B42E"/>
                </a:solidFill>
              </a:rPr>
              <a:t>Share</a:t>
            </a:r>
            <a:r>
              <a:rPr lang="en-US" sz="1200" i="0" baseline="0" dirty="0" smtClean="0">
                <a:solidFill>
                  <a:srgbClr val="31B42E"/>
                </a:solidFill>
              </a:rPr>
              <a:t> </a:t>
            </a:r>
            <a:r>
              <a:rPr lang="en-US" sz="1200" b="1" i="0" baseline="0" dirty="0" smtClean="0">
                <a:solidFill>
                  <a:srgbClr val="31B42E"/>
                </a:solidFill>
              </a:rPr>
              <a:t>and collaborate </a:t>
            </a:r>
            <a:r>
              <a:rPr lang="en-US" sz="1200" i="0" baseline="0" dirty="0" smtClean="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smtClean="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solidFill>
                  <a:srgbClr val="31B42E"/>
                </a:solidFill>
              </a:rPr>
              <a:t>Power BI Desktop is a free desktop companion application for the Power BI service. It</a:t>
            </a:r>
            <a:r>
              <a:rPr lang="en-US" sz="1200" i="0" baseline="0" dirty="0" smtClean="0">
                <a:solidFill>
                  <a:srgbClr val="31B42E"/>
                </a:solidFill>
              </a:rPr>
              <a:t> enables </a:t>
            </a:r>
            <a:r>
              <a:rPr lang="en-US" sz="1200" i="0" dirty="0" smtClean="0">
                <a:solidFill>
                  <a:srgbClr val="31B42E"/>
                </a:solidFill>
              </a:rPr>
              <a:t>visual data exploration and report-authoring</a:t>
            </a:r>
            <a:r>
              <a:rPr lang="en-US" sz="1200" i="0" baseline="0" dirty="0" smtClean="0">
                <a:solidFill>
                  <a:srgbClr val="31B42E"/>
                </a:solidFill>
              </a:rPr>
              <a:t>. Complementary to Excel</a:t>
            </a:r>
            <a:r>
              <a:rPr lang="en-US" sz="1200" i="0" baseline="0" dirty="0" smtClean="0">
                <a:solidFill>
                  <a:schemeClr val="tx1"/>
                </a:solidFill>
              </a:rPr>
              <a:t>, it c</a:t>
            </a:r>
            <a:r>
              <a:rPr lang="en-US" sz="1200" dirty="0" smtClean="0"/>
              <a:t>ombines the capabilities of Power Query, Power Pivot &amp; Power View</a:t>
            </a:r>
            <a:r>
              <a:rPr lang="en-US" sz="1200" baseline="0" dirty="0" smtClean="0"/>
              <a:t> into a single interface. </a:t>
            </a:r>
            <a:endParaRPr lang="en-US" sz="1200" dirty="0" smtClean="0"/>
          </a:p>
          <a:p>
            <a:endParaRPr lang="en-US" sz="1200" i="0" dirty="0" smtClean="0">
              <a:solidFill>
                <a:srgbClr val="31B42E"/>
              </a:solidFill>
            </a:endParaRPr>
          </a:p>
          <a:p>
            <a:pPr marL="0" indent="0">
              <a:buFont typeface="Arial" panose="020B0604020202020204" pitchFamily="34" charset="0"/>
              <a:buNone/>
            </a:pPr>
            <a:r>
              <a:rPr lang="en-GB" sz="1200" baseline="0" dirty="0" smtClean="0">
                <a:solidFill>
                  <a:schemeClr val="tx2"/>
                </a:solidFill>
              </a:rPr>
              <a:t>With Power BI Desktop, you can:</a:t>
            </a:r>
            <a:endParaRPr lang="en-GB" sz="1200" dirty="0" smtClean="0">
              <a:solidFill>
                <a:schemeClr val="tx2"/>
              </a:solidFill>
            </a:endParaRPr>
          </a:p>
          <a:p>
            <a:pPr marL="171450" indent="-171450">
              <a:buFont typeface="Arial" panose="020B0604020202020204" pitchFamily="34" charset="0"/>
              <a:buChar char="•"/>
            </a:pPr>
            <a:r>
              <a:rPr lang="en-GB" sz="1200" dirty="0" smtClean="0">
                <a:solidFill>
                  <a:schemeClr val="tx2"/>
                </a:solidFill>
              </a:rPr>
              <a:t>Acquire and prepare data using extensive query capabilities</a:t>
            </a:r>
          </a:p>
          <a:p>
            <a:pPr marL="171450" lvl="0" indent="-171450">
              <a:buFont typeface="Arial" panose="020B0604020202020204" pitchFamily="34" charset="0"/>
              <a:buChar char="•"/>
            </a:pPr>
            <a:r>
              <a:rPr lang="en-GB" sz="1200" dirty="0" smtClean="0">
                <a:solidFill>
                  <a:schemeClr val="tx2"/>
                </a:solidFill>
              </a:rPr>
              <a:t>Manipulation</a:t>
            </a:r>
            <a:r>
              <a:rPr lang="en-GB" sz="1200" baseline="0" dirty="0" smtClean="0">
                <a:solidFill>
                  <a:schemeClr val="tx2"/>
                </a:solidFill>
              </a:rPr>
              <a:t> and consolidation of m</a:t>
            </a:r>
            <a:r>
              <a:rPr lang="en-GB" sz="1200" dirty="0" smtClean="0">
                <a:solidFill>
                  <a:schemeClr val="tx2"/>
                </a:solidFill>
              </a:rPr>
              <a:t>ultiple</a:t>
            </a:r>
            <a:r>
              <a:rPr lang="en-GB" sz="1200" baseline="0" dirty="0" smtClean="0">
                <a:solidFill>
                  <a:schemeClr val="tx2"/>
                </a:solidFill>
              </a:rPr>
              <a:t> data sources is performed in Power BI Desktop – this enables Power BI service users to use data from multiple sources in a single report</a:t>
            </a:r>
            <a:endParaRPr lang="en-GB" sz="1200" dirty="0" smtClean="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Establish data structure, then transform and analyze data</a:t>
            </a:r>
            <a:endParaRPr lang="en-GB" sz="1200" dirty="0" smtClean="0">
              <a:solidFill>
                <a:schemeClr val="tx2"/>
              </a:solidFill>
            </a:endParaRPr>
          </a:p>
          <a:p>
            <a:pPr marL="171450" indent="-171450">
              <a:buFont typeface="Arial" panose="020B0604020202020204" pitchFamily="34" charset="0"/>
              <a:buChar char="•"/>
            </a:pPr>
            <a:r>
              <a:rPr lang="en-GB" sz="1200" dirty="0" smtClean="0">
                <a:solidFill>
                  <a:schemeClr val="tx2"/>
                </a:solidFill>
              </a:rPr>
              <a:t>Visualize and explore your data in new ways </a:t>
            </a:r>
            <a:r>
              <a:rPr lang="en-US" sz="1200" dirty="0" smtClean="0">
                <a:solidFill>
                  <a:schemeClr val="tx2"/>
                </a:solidFill>
              </a:rPr>
              <a:t>through a freeform drag-and-drop canvas</a:t>
            </a:r>
            <a:endParaRPr lang="en-GB" sz="1200" dirty="0" smtClean="0">
              <a:solidFill>
                <a:schemeClr val="tx2"/>
              </a:solidFill>
            </a:endParaRPr>
          </a:p>
          <a:p>
            <a:pPr marL="171450" indent="-171450">
              <a:buFont typeface="Arial" panose="020B0604020202020204" pitchFamily="34" charset="0"/>
              <a:buChar char="•"/>
            </a:pPr>
            <a:r>
              <a:rPr lang="en-US" sz="1200" dirty="0" smtClean="0">
                <a:solidFill>
                  <a:schemeClr val="tx2"/>
                </a:solidFill>
              </a:rPr>
              <a:t>Author reports with a broad range of modern data visualizations</a:t>
            </a:r>
          </a:p>
          <a:p>
            <a:pPr marL="171450" indent="-171450">
              <a:buFont typeface="Arial" panose="020B0604020202020204" pitchFamily="34" charset="0"/>
              <a:buChar char="•"/>
            </a:pPr>
            <a:r>
              <a:rPr lang="en-US" sz="1200" dirty="0" smtClean="0">
                <a:solidFill>
                  <a:schemeClr val="tx2"/>
                </a:solidFill>
              </a:rPr>
              <a:t>Publish beautiful, interactive reports directly to powerbi.com</a:t>
            </a:r>
            <a:endParaRPr lang="en-US" sz="1400" dirty="0" smtClean="0">
              <a:solidFill>
                <a:schemeClr val="tx2"/>
              </a:solidFill>
            </a:endParaRPr>
          </a:p>
          <a:p>
            <a:pPr marL="171450" indent="-171450">
              <a:buFont typeface="Arial" panose="020B0604020202020204" pitchFamily="34" charset="0"/>
              <a:buChar char="•"/>
            </a:pPr>
            <a:r>
              <a:rPr lang="en-US" sz="1200" dirty="0" smtClean="0">
                <a:solidFill>
                  <a:schemeClr val="tx2"/>
                </a:solidFill>
              </a:rPr>
              <a:t>Securely share reports through unique, curated content library approach</a:t>
            </a:r>
            <a:endParaRPr lang="en-US" sz="1400" dirty="0" smtClean="0">
              <a:solidFill>
                <a:schemeClr val="tx2"/>
              </a:solidFill>
            </a:endParaRPr>
          </a:p>
        </p:txBody>
      </p:sp>
      <p:sp>
        <p:nvSpPr>
          <p:cNvPr id="4" name="Slide Number Placeholder 3"/>
          <p:cNvSpPr>
            <a:spLocks noGrp="1"/>
          </p:cNvSpPr>
          <p:nvPr>
            <p:ph type="sldNum" sz="quarter" idx="10"/>
          </p:nvPr>
        </p:nvSpPr>
        <p:spPr/>
        <p:txBody>
          <a:bodyPr/>
          <a:lstStyle/>
          <a:p>
            <a:fld id="{075C3270-D5B6-4AE0-BFEC-3BB548CBAE0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13844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Key message:</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Power BI Desktop allows you to connect to </a:t>
            </a:r>
            <a:r>
              <a:rPr lang="en-US" baseline="0" dirty="0" smtClean="0"/>
              <a:t>data sources beyond what powerbi.com supports – </a:t>
            </a:r>
            <a:r>
              <a:rPr lang="en-US" i="1" u="sng" baseline="0" dirty="0" smtClean="0"/>
              <a:t>constantly working and adding new data sources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b="1" dirty="0" smtClean="0"/>
              <a:t>Talking points:</a:t>
            </a:r>
          </a:p>
          <a:p>
            <a:pPr marL="171450" lvl="0" indent="-171450">
              <a:buFont typeface="Arial" panose="020B0604020202020204" pitchFamily="34" charset="0"/>
              <a:buChar char="•"/>
            </a:pPr>
            <a:r>
              <a:rPr lang="en-US" baseline="0" dirty="0" smtClean="0"/>
              <a:t>The four major categories of data source are files, databases, Azure services and other (SaaS category was removed)</a:t>
            </a:r>
          </a:p>
          <a:p>
            <a:pPr marL="171450" lvl="0" indent="-171450">
              <a:buFont typeface="Arial" panose="020B0604020202020204" pitchFamily="34" charset="0"/>
              <a:buChar char="•"/>
            </a:pPr>
            <a:r>
              <a:rPr lang="en-US" sz="1200" baseline="0" dirty="0" smtClean="0"/>
              <a:t>Power BI Desktop supports a number of data sources that other competing services do not</a:t>
            </a:r>
            <a:endParaRPr lang="en-US" baseline="0" dirty="0" smtClean="0"/>
          </a:p>
          <a:p>
            <a:pPr marL="171450" indent="-171450">
              <a:buFont typeface="Arial" panose="020B0604020202020204" pitchFamily="34" charset="0"/>
              <a:buChar char="•"/>
            </a:pPr>
            <a:r>
              <a:rPr lang="en-GB" sz="1200" dirty="0" smtClean="0"/>
              <a:t>Navigate data quickly with in-memory processing that optimizes performance </a:t>
            </a:r>
          </a:p>
          <a:p>
            <a:pPr marL="171450" indent="-171450">
              <a:buFont typeface="Arial" panose="020B0604020202020204" pitchFamily="34" charset="0"/>
              <a:buChar char="•"/>
            </a:pPr>
            <a:r>
              <a:rPr lang="en-GB" sz="1200" dirty="0" smtClean="0"/>
              <a:t>Pare down datasets to only what’s needed by editing queries before data </a:t>
            </a:r>
            <a:r>
              <a:rPr lang="en-US" sz="1200" dirty="0" smtClean="0"/>
              <a:t>is loaded to Power BI Desktop</a:t>
            </a:r>
          </a:p>
        </p:txBody>
      </p:sp>
      <p:sp>
        <p:nvSpPr>
          <p:cNvPr id="4" name="Slide Number Placeholder 3"/>
          <p:cNvSpPr>
            <a:spLocks noGrp="1"/>
          </p:cNvSpPr>
          <p:nvPr>
            <p:ph type="sldNum" sz="quarter" idx="10"/>
          </p:nvPr>
        </p:nvSpPr>
        <p:spPr/>
        <p:txBody>
          <a:bodyPr/>
          <a:lstStyle/>
          <a:p>
            <a:fld id="{075C3270-D5B6-4AE0-BFEC-3BB548CBAE0E}" type="slidenum">
              <a:rPr lang="en-US" smtClean="0"/>
              <a:t>8</a:t>
            </a:fld>
            <a:endParaRPr lang="en-US"/>
          </a:p>
        </p:txBody>
      </p:sp>
    </p:spTree>
    <p:extLst>
      <p:ext uri="{BB962C8B-B14F-4D97-AF65-F5344CB8AC3E}">
        <p14:creationId xmlns:p14="http://schemas.microsoft.com/office/powerpoint/2010/main" val="183262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Prepare</a:t>
            </a:r>
            <a:r>
              <a:rPr lang="en-US" baseline="0" dirty="0" smtClean="0"/>
              <a:t> and explore data intuitively, using functionality similar to that of Power Query for Excel</a:t>
            </a:r>
          </a:p>
          <a:p>
            <a:pPr marL="171450" indent="-171450">
              <a:buFont typeface="Arial" panose="020B0604020202020204" pitchFamily="34" charset="0"/>
              <a:buChar char="•"/>
            </a:pPr>
            <a:r>
              <a:rPr lang="en-GB" sz="1200" dirty="0" smtClean="0"/>
              <a:t>Adjust, or shape, </a:t>
            </a:r>
            <a:r>
              <a:rPr lang="en-US" sz="1200" dirty="0" smtClean="0"/>
              <a:t>data into the form and format that fits your needs</a:t>
            </a:r>
            <a:endParaRPr lang="en-US" sz="1200" baseline="0" dirty="0" smtClean="0"/>
          </a:p>
          <a:p>
            <a:pPr marL="628650" lvl="1" indent="-171450">
              <a:buFont typeface="Arial" panose="020B0604020202020204" pitchFamily="34" charset="0"/>
              <a:buChar char="•"/>
            </a:pPr>
            <a:r>
              <a:rPr lang="en-US" sz="2000" baseline="0" dirty="0" smtClean="0"/>
              <a:t>A few examples – you can </a:t>
            </a:r>
            <a:r>
              <a:rPr lang="en-GB" sz="2000" dirty="0" smtClean="0"/>
              <a:t>adjust data type, remove columns, change table names </a:t>
            </a:r>
            <a:r>
              <a:rPr lang="en-GB" sz="2000" b="0" i="1" u="sng" dirty="0" smtClean="0">
                <a:solidFill>
                  <a:srgbClr val="FF0000"/>
                </a:solidFill>
              </a:rPr>
              <a:t>and delete relationships</a:t>
            </a:r>
          </a:p>
          <a:p>
            <a:pPr marL="628650" lvl="1" indent="-171450">
              <a:buFont typeface="Arial" panose="020B0604020202020204" pitchFamily="34" charset="0"/>
              <a:buChar char="•"/>
            </a:pPr>
            <a:r>
              <a:rPr lang="en-GB" sz="1279" dirty="0" smtClean="0"/>
              <a:t>Use the Applied Steps view in Query Settings to precisely tune how the data is shaped</a:t>
            </a:r>
            <a:r>
              <a:rPr lang="en-GB" sz="1279" baseline="0" dirty="0" smtClean="0"/>
              <a:t> - e.g. </a:t>
            </a:r>
            <a:r>
              <a:rPr lang="en-GB" sz="1279" dirty="0" smtClean="0"/>
              <a:t>adjust the order of data-shaping steps, or remove steps if needed</a:t>
            </a:r>
            <a:endParaRPr lang="en-US" baseline="0" dirty="0" smtClean="0"/>
          </a:p>
          <a:p>
            <a:pPr marL="1085850" lvl="2" indent="-171450">
              <a:buFont typeface="Arial" panose="020B0604020202020204" pitchFamily="34" charset="0"/>
              <a:buChar char="•"/>
            </a:pPr>
            <a:r>
              <a:rPr lang="en-US" baseline="0" dirty="0" smtClean="0"/>
              <a:t>Power Query records your sequence of data exploration activities, making it easy to re-apply them to additional sets of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gradFill>
                  <a:gsLst>
                    <a:gs pos="1250">
                      <a:schemeClr val="tx2"/>
                    </a:gs>
                    <a:gs pos="99000">
                      <a:schemeClr val="tx2"/>
                    </a:gs>
                  </a:gsLst>
                  <a:lin ang="5400000" scaled="0"/>
                </a:gradFill>
              </a:rPr>
              <a:t>Modify data types to support specific calculation requirements – some calculations require data</a:t>
            </a:r>
            <a:r>
              <a:rPr lang="en-US" sz="1200" baseline="0" dirty="0" smtClean="0">
                <a:gradFill>
                  <a:gsLst>
                    <a:gs pos="1250">
                      <a:schemeClr val="tx2"/>
                    </a:gs>
                    <a:gs pos="99000">
                      <a:schemeClr val="tx2"/>
                    </a:gs>
                  </a:gsLst>
                  <a:lin ang="5400000" scaled="0"/>
                </a:gradFill>
              </a:rPr>
              <a:t> in a specific format</a:t>
            </a:r>
            <a:endParaRPr lang="en-US" baseline="0" dirty="0" smtClean="0"/>
          </a:p>
          <a:p>
            <a:pPr marL="171450" indent="-171450">
              <a:buFont typeface="Arial" panose="020B0604020202020204" pitchFamily="34" charset="0"/>
              <a:buChar char="•"/>
            </a:pPr>
            <a:r>
              <a:rPr lang="en-US" baseline="0" dirty="0" smtClean="0"/>
              <a:t>Combine data from different types of data sources to ensure consistent query semantics</a:t>
            </a:r>
          </a:p>
          <a:p>
            <a:pPr marL="171450" indent="-171450">
              <a:buFont typeface="Arial" panose="020B0604020202020204" pitchFamily="34" charset="0"/>
              <a:buChar char="•"/>
            </a:pPr>
            <a:r>
              <a:rPr lang="en-US" baseline="0" dirty="0" smtClean="0"/>
              <a:t>Mashup data across multiple data sources into a single table to support advanced analysis and reporting</a:t>
            </a:r>
          </a:p>
        </p:txBody>
      </p:sp>
      <p:sp>
        <p:nvSpPr>
          <p:cNvPr id="4" name="Slide Number Placeholder 3"/>
          <p:cNvSpPr>
            <a:spLocks noGrp="1"/>
          </p:cNvSpPr>
          <p:nvPr>
            <p:ph type="sldNum" sz="quarter" idx="10"/>
          </p:nvPr>
        </p:nvSpPr>
        <p:spPr/>
        <p:txBody>
          <a:bodyPr/>
          <a:lstStyle/>
          <a:p>
            <a:fld id="{075C3270-D5B6-4AE0-BFEC-3BB548CBAE0E}" type="slidenum">
              <a:rPr lang="en-US" smtClean="0"/>
              <a:t>9</a:t>
            </a:fld>
            <a:endParaRPr lang="en-US"/>
          </a:p>
        </p:txBody>
      </p:sp>
    </p:spTree>
    <p:extLst>
      <p:ext uri="{BB962C8B-B14F-4D97-AF65-F5344CB8AC3E}">
        <p14:creationId xmlns:p14="http://schemas.microsoft.com/office/powerpoint/2010/main" val="3320391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3.jpeg"/></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2.emf"/><Relationship Id="rId4" Type="http://schemas.openxmlformats.org/officeDocument/2006/relationships/oleObject" Target="../embeddings/oleObject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5.png"/><Relationship Id="rId5" Type="http://schemas.openxmlformats.org/officeDocument/2006/relationships/image" Target="../media/image22.emf"/><Relationship Id="rId4" Type="http://schemas.openxmlformats.org/officeDocument/2006/relationships/oleObject" Target="../embeddings/oleObject4.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2.emf"/><Relationship Id="rId5" Type="http://schemas.openxmlformats.org/officeDocument/2006/relationships/oleObject" Target="../embeddings/oleObject5.bin"/><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39" y="289511"/>
            <a:ext cx="11655840" cy="899665"/>
          </a:xfrm>
        </p:spPr>
        <p:txBody>
          <a:bodyPr/>
          <a:lstStyle>
            <a:lvl1pPr>
              <a:defRPr sz="4800">
                <a:solidFill>
                  <a:schemeClr val="accent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81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875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dirty="0" smtClean="0"/>
              <a:t>Lorem ipsum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70391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6379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2407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9254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7059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04779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9550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3271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2245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146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8962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51337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49562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14042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4242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6392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693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004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3431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9"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15" indent="0">
              <a:buNone/>
              <a:defRPr sz="3137"/>
            </a:lvl2pPr>
            <a:lvl3pPr marL="560192" indent="0">
              <a:buNone/>
              <a:defRPr sz="3137"/>
            </a:lvl3pPr>
            <a:lvl4pPr marL="784269" indent="0">
              <a:buNone/>
              <a:defRPr sz="3137"/>
            </a:lvl4pPr>
            <a:lvl5pPr marL="1008346" indent="0">
              <a:buNone/>
              <a:defRPr sz="3137"/>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15" indent="0">
              <a:buNone/>
              <a:defRPr sz="3137"/>
            </a:lvl2pPr>
            <a:lvl3pPr marL="560192" indent="0">
              <a:buNone/>
              <a:defRPr sz="3137"/>
            </a:lvl3pPr>
            <a:lvl4pPr marL="784269" indent="0">
              <a:buNone/>
              <a:defRPr sz="3137"/>
            </a:lvl4pPr>
            <a:lvl5pPr marL="1008346" indent="0">
              <a:buNone/>
              <a:defRPr sz="3137"/>
            </a:lvl5pPr>
          </a:lstStyle>
          <a:p>
            <a:pPr lvl="0"/>
            <a:r>
              <a:rPr lang="en-US" smtClean="0"/>
              <a:t> </a:t>
            </a:r>
            <a:endParaRPr lang="en-US"/>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15" indent="0">
              <a:buNone/>
              <a:defRPr sz="3137"/>
            </a:lvl2pPr>
            <a:lvl3pPr marL="560192" indent="0">
              <a:buNone/>
              <a:defRPr sz="3137"/>
            </a:lvl3pPr>
            <a:lvl4pPr marL="784269" indent="0">
              <a:buNone/>
              <a:defRPr sz="3137"/>
            </a:lvl4pPr>
            <a:lvl5pPr marL="1008346" indent="0">
              <a:buNone/>
              <a:defRPr sz="3137"/>
            </a:lvl5pPr>
          </a:lstStyle>
          <a:p>
            <a:pPr lvl="0"/>
            <a:r>
              <a:rPr lang="en-US" smtClean="0"/>
              <a:t> </a:t>
            </a:r>
            <a:endParaRPr lang="en-US"/>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15" indent="0">
              <a:buNone/>
              <a:defRPr sz="3137"/>
            </a:lvl2pPr>
            <a:lvl3pPr marL="560192" indent="0">
              <a:buNone/>
              <a:defRPr sz="3137"/>
            </a:lvl3pPr>
            <a:lvl4pPr marL="784269" indent="0">
              <a:buNone/>
              <a:defRPr sz="3137"/>
            </a:lvl4pPr>
            <a:lvl5pPr marL="1008346" indent="0">
              <a:buNone/>
              <a:defRPr sz="3137"/>
            </a:lvl5pPr>
          </a:lstStyle>
          <a:p>
            <a:pPr lvl="0"/>
            <a:r>
              <a:rPr lang="en-US" smtClean="0"/>
              <a:t> </a:t>
            </a:r>
            <a:endParaRPr lang="en-US"/>
          </a:p>
        </p:txBody>
      </p:sp>
    </p:spTree>
    <p:extLst>
      <p:ext uri="{BB962C8B-B14F-4D97-AF65-F5344CB8AC3E}">
        <p14:creationId xmlns:p14="http://schemas.microsoft.com/office/powerpoint/2010/main" val="146597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158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5226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04011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9587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85474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9408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06722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40" y="2084174"/>
            <a:ext cx="8964248" cy="4003177"/>
          </a:xfrm>
        </p:spPr>
        <p:txBody>
          <a:bodyPr/>
          <a:lstStyle>
            <a:lvl1pPr marL="228746" indent="-228746">
              <a:spcBef>
                <a:spcPts val="1176"/>
              </a:spcBef>
              <a:defRPr sz="2549">
                <a:latin typeface="+mn-lt"/>
              </a:defRPr>
            </a:lvl1pPr>
            <a:lvl2pPr marL="676899" indent="-228746">
              <a:spcBef>
                <a:spcPts val="1176"/>
              </a:spcBef>
              <a:buSzPct val="100000"/>
              <a:buFont typeface="Segoe UI" pitchFamily="34" charset="0"/>
              <a:buChar char="‐"/>
              <a:defRPr/>
            </a:lvl2pPr>
            <a:lvl3pPr marL="1125053" indent="-228746">
              <a:spcBef>
                <a:spcPts val="1176"/>
              </a:spcBef>
              <a:buFont typeface="Wingdings" pitchFamily="2" charset="2"/>
              <a:buChar char="§"/>
              <a:defRPr/>
            </a:lvl3pPr>
            <a:lvl4pPr marL="1568538" indent="-336115">
              <a:spcBef>
                <a:spcPts val="1176"/>
              </a:spcBef>
              <a:buFont typeface="+mj-lt"/>
              <a:buAutoNum type="arabicPeriod"/>
              <a:defRPr/>
            </a:lvl4pPr>
            <a:lvl5pPr marL="1907765" indent="-33611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805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5847608" cy="6858000"/>
          </a:xfrm>
          <a:prstGeom prst="rect">
            <a:avLst/>
          </a:prstGeom>
        </p:spPr>
      </p:pic>
      <p:sp>
        <p:nvSpPr>
          <p:cNvPr id="9" name="Rectangle 8"/>
          <p:cNvSpPr/>
          <p:nvPr userDrawn="1"/>
        </p:nvSpPr>
        <p:spPr bwMode="auto">
          <a:xfrm>
            <a:off x="4795460" y="1"/>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2"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Tree>
    <p:extLst>
      <p:ext uri="{BB962C8B-B14F-4D97-AF65-F5344CB8AC3E}">
        <p14:creationId xmlns:p14="http://schemas.microsoft.com/office/powerpoint/2010/main" val="59875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45727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7"/>
            <a:ext cx="6274974" cy="497919"/>
          </a:xfrm>
        </p:spPr>
        <p:txBody>
          <a:bodyPr lIns="182880" rIns="182880"/>
          <a:lstStyle>
            <a:lvl1pPr marL="0" indent="0">
              <a:buFontTx/>
              <a:buNone/>
              <a:defRPr sz="3529">
                <a:solidFill>
                  <a:schemeClr val="tx2"/>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4" indent="0">
              <a:buFontTx/>
              <a:buNone/>
              <a:defRPr sz="2353">
                <a:latin typeface="Segoe Pro Light"/>
              </a:defRPr>
            </a:lvl2pPr>
            <a:lvl3pPr marL="560138" indent="0">
              <a:buFontTx/>
              <a:buNone/>
              <a:defRPr sz="2353">
                <a:latin typeface="Segoe Pro Light"/>
              </a:defRPr>
            </a:lvl3pPr>
            <a:lvl4pPr marL="784192" indent="0">
              <a:buFontTx/>
              <a:buNone/>
              <a:defRPr sz="2353">
                <a:latin typeface="Segoe Pro Light"/>
              </a:defRPr>
            </a:lvl4pPr>
            <a:lvl5pPr marL="1008246"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74708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4"/>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1" y="2084172"/>
            <a:ext cx="3137516" cy="2689656"/>
          </a:xfrm>
        </p:spPr>
        <p:txBody>
          <a:bodyPr/>
          <a:lstStyle>
            <a:lvl1pPr marL="0" indent="0">
              <a:lnSpc>
                <a:spcPct val="100000"/>
              </a:lnSpc>
              <a:spcBef>
                <a:spcPts val="0"/>
              </a:spcBef>
              <a:spcAft>
                <a:spcPts val="2942"/>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1032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3095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69242" y="737789"/>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5784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084" indent="0">
              <a:buFontTx/>
              <a:buNone/>
              <a:defRPr sz="2353">
                <a:latin typeface="Segoe Pro Light"/>
              </a:defRPr>
            </a:lvl2pPr>
            <a:lvl3pPr marL="560138" indent="0">
              <a:buFontTx/>
              <a:buNone/>
              <a:defRPr sz="2353">
                <a:latin typeface="Segoe Pro Light"/>
              </a:defRPr>
            </a:lvl3pPr>
            <a:lvl4pPr marL="784192" indent="0">
              <a:buFontTx/>
              <a:buNone/>
              <a:defRPr sz="2353">
                <a:latin typeface="Segoe Pro Light"/>
              </a:defRPr>
            </a:lvl4pPr>
            <a:lvl5pPr marL="1008246"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4"/>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8"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6"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3"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98584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15" indent="0">
              <a:buNone/>
              <a:defRPr/>
            </a:lvl2pPr>
            <a:lvl3pPr marL="560192" indent="0">
              <a:buNone/>
              <a:defRPr/>
            </a:lvl3pPr>
            <a:lvl4pPr marL="784269" indent="0">
              <a:buNone/>
              <a:defRPr/>
            </a:lvl4pPr>
            <a:lvl5pPr marL="1008346" indent="0">
              <a:buNone/>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4376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4" indent="0">
              <a:buFontTx/>
              <a:buNone/>
              <a:defRPr sz="2353">
                <a:latin typeface="Segoe Pro Light"/>
              </a:defRPr>
            </a:lvl2pPr>
            <a:lvl3pPr marL="560138" indent="0">
              <a:buFontTx/>
              <a:buNone/>
              <a:defRPr sz="2353">
                <a:latin typeface="Segoe Pro Light"/>
              </a:defRPr>
            </a:lvl3pPr>
            <a:lvl4pPr marL="784192" indent="0">
              <a:buFontTx/>
              <a:buNone/>
              <a:defRPr sz="2353">
                <a:latin typeface="Segoe Pro Light"/>
              </a:defRPr>
            </a:lvl4pPr>
            <a:lvl5pPr marL="1008246"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8810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8"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4" indent="0">
              <a:buFontTx/>
              <a:buNone/>
              <a:defRPr sz="2353">
                <a:latin typeface="Segoe Pro Light"/>
              </a:defRPr>
            </a:lvl2pPr>
            <a:lvl3pPr marL="560138" indent="0">
              <a:buFontTx/>
              <a:buNone/>
              <a:defRPr sz="2353">
                <a:latin typeface="Segoe Pro Light"/>
              </a:defRPr>
            </a:lvl3pPr>
            <a:lvl4pPr marL="784192" indent="0">
              <a:buFontTx/>
              <a:buNone/>
              <a:defRPr sz="2353">
                <a:latin typeface="Segoe Pro Light"/>
              </a:defRPr>
            </a:lvl4pPr>
            <a:lvl5pPr marL="1008246"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67108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8" y="368327"/>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84" indent="0">
              <a:buFontTx/>
              <a:buNone/>
              <a:defRPr sz="2353">
                <a:latin typeface="Segoe Pro Light"/>
              </a:defRPr>
            </a:lvl2pPr>
            <a:lvl3pPr marL="560138" indent="0">
              <a:buFontTx/>
              <a:buNone/>
              <a:defRPr sz="2353">
                <a:latin typeface="Segoe Pro Light"/>
              </a:defRPr>
            </a:lvl3pPr>
            <a:lvl4pPr marL="784192" indent="0">
              <a:buFontTx/>
              <a:buNone/>
              <a:defRPr sz="2353">
                <a:latin typeface="Segoe Pro Light"/>
              </a:defRPr>
            </a:lvl4pPr>
            <a:lvl5pPr marL="1008246"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1"/>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2"/>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2"/>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2" y="3877272"/>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084" indent="0">
              <a:buFontTx/>
              <a:buNone/>
              <a:defRPr/>
            </a:lvl2pPr>
            <a:lvl3pPr marL="560138" indent="0">
              <a:buFontTx/>
              <a:buNone/>
              <a:defRPr/>
            </a:lvl3pPr>
            <a:lvl4pPr marL="784192" indent="0">
              <a:buFontTx/>
              <a:buNone/>
              <a:defRPr/>
            </a:lvl4pPr>
            <a:lvl5pPr marL="1008246"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3906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92242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3406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84" indent="0">
              <a:buFontTx/>
              <a:buNone/>
              <a:defRPr sz="3529">
                <a:latin typeface="Segoe Pro Light"/>
              </a:defRPr>
            </a:lvl2pPr>
            <a:lvl3pPr marL="560138" indent="0">
              <a:buFontTx/>
              <a:buNone/>
              <a:defRPr sz="3529">
                <a:latin typeface="Segoe Pro Light"/>
              </a:defRPr>
            </a:lvl3pPr>
            <a:lvl4pPr marL="784192" indent="0">
              <a:buFontTx/>
              <a:buNone/>
              <a:defRPr sz="3529">
                <a:latin typeface="Segoe Pro Light"/>
              </a:defRPr>
            </a:lvl4pPr>
            <a:lvl5pPr marL="1008246"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4190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5133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933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8" y="482865"/>
            <a:ext cx="1225863" cy="261495"/>
          </a:xfrm>
          <a:prstGeom prst="rect">
            <a:avLst/>
          </a:prstGeom>
        </p:spPr>
      </p:pic>
    </p:spTree>
    <p:extLst>
      <p:ext uri="{BB962C8B-B14F-4D97-AF65-F5344CB8AC3E}">
        <p14:creationId xmlns:p14="http://schemas.microsoft.com/office/powerpoint/2010/main" val="254146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2866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7" cy="6647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9" y="1447800"/>
            <a:ext cx="11151917" cy="2000548"/>
          </a:xfrm>
          <a:prstGeom prst="rect">
            <a:avLst/>
          </a:prstGeom>
        </p:spPr>
        <p:txBody>
          <a:bodyPr anchor="t">
            <a:normAutofit/>
          </a:bodyPr>
          <a:lstStyle>
            <a:lvl1pPr algn="l">
              <a:defRPr sz="20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067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813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785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tx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rgbClr val="EDC30D"/>
                </a:solidFill>
              </a:defRPr>
            </a:lvl1pPr>
          </a:lstStyle>
          <a:p>
            <a:r>
              <a:rPr lang="en-US" dirty="0" err="1" smtClean="0"/>
              <a:t>Lorem</a:t>
            </a:r>
            <a:r>
              <a:rPr lang="en-US" dirty="0" smtClean="0"/>
              <a:t> </a:t>
            </a:r>
            <a:r>
              <a:rPr lang="en-US" dirty="0" err="1" smtClean="0"/>
              <a:t>ipsum</a:t>
            </a:r>
            <a:r>
              <a:rPr lang="en-US" dirty="0" smtClean="0"/>
              <a:t/>
            </a:r>
            <a:br>
              <a:rPr lang="en-US" dirty="0" smtClean="0"/>
            </a:br>
            <a:r>
              <a:rPr lang="en-US" dirty="0" smtClean="0"/>
              <a:t>dolor </a:t>
            </a:r>
            <a:r>
              <a:rPr lang="en-US" dirty="0" err="1" smtClean="0"/>
              <a:t>amet</a:t>
            </a:r>
            <a:endParaRPr lang="en-US" dirty="0"/>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rgbClr val="EDC30D"/>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87889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23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smtClean="0">
                <a:solidFill>
                  <a:srgbClr val="505050"/>
                </a:solidFill>
              </a:rPr>
              <a:t>Microsoft Confidential</a:t>
            </a:r>
            <a:endParaRPr>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428016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33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053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1275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smtClean="0"/>
              <a:t>Click to edit Master title style: second line</a:t>
            </a:r>
            <a:endParaRPr lang="en-US" dirty="0"/>
          </a:p>
        </p:txBody>
      </p:sp>
      <p:sp>
        <p:nvSpPr>
          <p:cNvPr id="7" name="Text Placeholder 5"/>
          <p:cNvSpPr>
            <a:spLocks noGrp="1"/>
          </p:cNvSpPr>
          <p:nvPr>
            <p:ph type="body" sz="quarter" idx="10"/>
          </p:nvPr>
        </p:nvSpPr>
        <p:spPr>
          <a:xfrm>
            <a:off x="2974849" y="1897702"/>
            <a:ext cx="4969616"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2376546"/>
            <a:ext cx="3492285" cy="3893625"/>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78754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8846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smtClean="0"/>
              <a:t>Subtitle</a:t>
            </a:r>
            <a:endParaRPr lang="en-US" dirty="0"/>
          </a:p>
        </p:txBody>
      </p:sp>
    </p:spTree>
    <p:extLst>
      <p:ext uri="{BB962C8B-B14F-4D97-AF65-F5344CB8AC3E}">
        <p14:creationId xmlns:p14="http://schemas.microsoft.com/office/powerpoint/2010/main" val="17706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9368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3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smtClea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smtClean="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Power BI Desktop Overview</a:t>
            </a:r>
            <a:endPar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367526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8241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6628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78090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67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24175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633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44616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249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18846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4648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32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8"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2"/>
            <a:ext cx="11151918"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040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6"/>
            <a:ext cx="11653523" cy="5424059"/>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5901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smtClean="0"/>
              <a:t>Screen shot or image here</a:t>
            </a:r>
            <a:endParaRPr lang="en-US" dirty="0"/>
          </a:p>
        </p:txBody>
      </p:sp>
    </p:spTree>
    <p:extLst>
      <p:ext uri="{BB962C8B-B14F-4D97-AF65-F5344CB8AC3E}">
        <p14:creationId xmlns:p14="http://schemas.microsoft.com/office/powerpoint/2010/main" val="7889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tx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0545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smtClean="0"/>
              <a:t>Lorem ipsum dolor sit.</a:t>
            </a:r>
            <a:endParaRPr lang="en-US" dirty="0"/>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99409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rgbClr val="0065B2"/>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89" name="Freeform 88"/>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0" name="Freeform 89"/>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1" name="Freeform 90"/>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39" y="289511"/>
            <a:ext cx="5108376" cy="3101470"/>
          </a:xfrm>
        </p:spPr>
        <p:txBody>
          <a:bodyPr/>
          <a:lstStyle>
            <a:lvl1pPr>
              <a:defRPr sz="3600">
                <a:solidFill>
                  <a:schemeClr val="accent1"/>
                </a:solidFill>
              </a:defRPr>
            </a:lvl1pPr>
          </a:lstStyle>
          <a:p>
            <a:r>
              <a:rPr lang="en-US" dirty="0" smtClean="0"/>
              <a:t>Click to edit Master title style</a:t>
            </a:r>
            <a:endParaRPr lang="en-US" dirty="0"/>
          </a:p>
        </p:txBody>
      </p:sp>
      <p:sp>
        <p:nvSpPr>
          <p:cNvPr id="94"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smtClean="0"/>
              <a:t>#</a:t>
            </a:r>
            <a:endParaRPr lang="en-US" dirty="0"/>
          </a:p>
        </p:txBody>
      </p:sp>
      <p:sp>
        <p:nvSpPr>
          <p:cNvPr id="95" name="Oval 94"/>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526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2"/>
        </a:solidFill>
        <a:effectLst/>
      </p:bgPr>
    </p:bg>
    <p:spTree>
      <p:nvGrpSpPr>
        <p:cNvPr id="1" name=""/>
        <p:cNvGrpSpPr/>
        <p:nvPr/>
      </p:nvGrpSpPr>
      <p:grpSpPr>
        <a:xfrm>
          <a:off x="0" y="0"/>
          <a:ext cx="0" cy="0"/>
          <a:chOff x="0" y="0"/>
          <a:chExt cx="0" cy="0"/>
        </a:xfrm>
      </p:grpSpPr>
      <p:sp>
        <p:nvSpPr>
          <p:cNvPr id="3" name="Isosceles Triangle 2"/>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2467202" y="3301225"/>
            <a:ext cx="9343441" cy="3174415"/>
            <a:chOff x="4567099" y="3930781"/>
            <a:chExt cx="7771523" cy="2640360"/>
          </a:xfrm>
        </p:grpSpPr>
        <p:sp>
          <p:nvSpPr>
            <p:cNvPr id="5"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10"/>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13"/>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2"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3"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4"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5"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1"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2"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3"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4"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7"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8"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9"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0"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1"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2"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3"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2"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3"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4"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5"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67"/>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69" name="Freeform 68"/>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0" name="Group 79"/>
          <p:cNvGrpSpPr/>
          <p:nvPr userDrawn="1"/>
        </p:nvGrpSpPr>
        <p:grpSpPr>
          <a:xfrm>
            <a:off x="9967239" y="5392469"/>
            <a:ext cx="1887212" cy="457097"/>
            <a:chOff x="10167102" y="5705209"/>
            <a:chExt cx="1925055" cy="466263"/>
          </a:xfrm>
          <a:solidFill>
            <a:schemeClr val="accent2">
              <a:lumMod val="75000"/>
            </a:schemeClr>
          </a:solidFill>
        </p:grpSpPr>
        <p:sp>
          <p:nvSpPr>
            <p:cNvPr id="81"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2"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3"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4"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5"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173" name="Text Placeholder 93"/>
          <p:cNvSpPr>
            <a:spLocks noGrp="1"/>
          </p:cNvSpPr>
          <p:nvPr>
            <p:ph type="body" sz="quarter" idx="10" hasCustomPrompt="1"/>
          </p:nvPr>
        </p:nvSpPr>
        <p:spPr>
          <a:xfrm>
            <a:off x="10381812" y="289511"/>
            <a:ext cx="1282700" cy="1587500"/>
          </a:xfrm>
        </p:spPr>
        <p:txBody>
          <a:bodyPr anchor="ctr"/>
          <a:lstStyle>
            <a:lvl1pPr marL="0" indent="0" algn="ctr">
              <a:buNone/>
              <a:defRPr sz="6000">
                <a:solidFill>
                  <a:schemeClr val="bg1"/>
                </a:solidFill>
              </a:defRPr>
            </a:lvl1pPr>
            <a:lvl2pPr marL="182880" indent="0">
              <a:buNone/>
              <a:defRPr sz="6000">
                <a:solidFill>
                  <a:schemeClr val="bg1"/>
                </a:solidFill>
              </a:defRPr>
            </a:lvl2pPr>
            <a:lvl3pPr marL="365760" indent="0">
              <a:buNone/>
              <a:defRPr sz="6000">
                <a:solidFill>
                  <a:schemeClr val="bg1"/>
                </a:solidFill>
              </a:defRPr>
            </a:lvl3pPr>
            <a:lvl4pPr marL="784338" indent="0">
              <a:buNone/>
              <a:defRPr sz="6000">
                <a:solidFill>
                  <a:schemeClr val="bg1"/>
                </a:solidFill>
              </a:defRPr>
            </a:lvl4pPr>
            <a:lvl5pPr marL="1008434" indent="0">
              <a:buNone/>
              <a:defRPr sz="6000">
                <a:solidFill>
                  <a:schemeClr val="bg1"/>
                </a:solidFill>
              </a:defRPr>
            </a:lvl5pPr>
          </a:lstStyle>
          <a:p>
            <a:pPr lvl="0"/>
            <a:r>
              <a:rPr lang="en-US" dirty="0" smtClean="0"/>
              <a:t>#</a:t>
            </a:r>
            <a:endParaRPr lang="en-US" dirty="0"/>
          </a:p>
        </p:txBody>
      </p:sp>
      <p:sp>
        <p:nvSpPr>
          <p:cNvPr id="174" name="Oval 173"/>
          <p:cNvSpPr/>
          <p:nvPr userDrawn="1"/>
        </p:nvSpPr>
        <p:spPr bwMode="auto">
          <a:xfrm>
            <a:off x="10451662" y="511761"/>
            <a:ext cx="1143000" cy="1143000"/>
          </a:xfrm>
          <a:prstGeom prst="ellipse">
            <a:avLst/>
          </a:prstGeom>
          <a:no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itle 1"/>
          <p:cNvSpPr>
            <a:spLocks noGrp="1"/>
          </p:cNvSpPr>
          <p:nvPr>
            <p:ph type="title"/>
          </p:nvPr>
        </p:nvSpPr>
        <p:spPr>
          <a:xfrm>
            <a:off x="269239" y="289511"/>
            <a:ext cx="5108376" cy="3101470"/>
          </a:xfrm>
        </p:spPr>
        <p:txBody>
          <a:bodyPr/>
          <a:lstStyle>
            <a:lvl1pPr>
              <a:defRPr sz="3600">
                <a:solidFill>
                  <a:schemeClr val="accent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168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950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5"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0445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Text Placeholder 5"/>
          <p:cNvSpPr>
            <a:spLocks noGrp="1"/>
          </p:cNvSpPr>
          <p:nvPr>
            <p:ph type="body" sz="quarter" idx="10"/>
          </p:nvPr>
        </p:nvSpPr>
        <p:spPr>
          <a:xfrm>
            <a:off x="269239" y="1189177"/>
            <a:ext cx="11653523" cy="5340932"/>
          </a:xfrm>
        </p:spPr>
        <p:txBody>
          <a:bodyPr/>
          <a:lstStyle>
            <a:lvl1pPr marL="182880" indent="-182880">
              <a:buFont typeface="Arial" panose="020B0604020202020204" pitchFamily="34" charset="0"/>
              <a:buChar char="•"/>
              <a:defRPr>
                <a:gradFill>
                  <a:gsLst>
                    <a:gs pos="1250">
                      <a:schemeClr val="tx2"/>
                    </a:gs>
                    <a:gs pos="99000">
                      <a:schemeClr val="tx2"/>
                    </a:gs>
                  </a:gsLst>
                  <a:lin ang="5400000" scaled="0"/>
                </a:gra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1621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8705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4213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9942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269241"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ext Placeholder 3"/>
          <p:cNvSpPr>
            <a:spLocks noGrp="1"/>
          </p:cNvSpPr>
          <p:nvPr>
            <p:ph type="body" sz="quarter" idx="11"/>
          </p:nvPr>
        </p:nvSpPr>
        <p:spPr>
          <a:xfrm>
            <a:off x="6410037" y="1189176"/>
            <a:ext cx="5486400" cy="5396352"/>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76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27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7437" y="146443"/>
            <a:ext cx="3876675" cy="4557229"/>
          </a:xfrm>
        </p:spPr>
        <p:txBody>
          <a:bodyPr/>
          <a:lstStyle>
            <a:lvl1pPr marL="0" indent="0">
              <a:buFont typeface="Arial" panose="020B0604020202020204" pitchFamily="34" charset="0"/>
              <a:buNone/>
              <a:defRPr sz="6000" b="1"/>
            </a:lvl1pPr>
          </a:lstStyle>
          <a:p>
            <a:pPr lvl="0"/>
            <a:r>
              <a:rPr lang="en-US" dirty="0" smtClean="0"/>
              <a:t>AGENDA</a:t>
            </a:r>
          </a:p>
          <a:p>
            <a:pPr lvl="1"/>
            <a:r>
              <a:rPr lang="en-US" dirty="0" smtClean="0"/>
              <a:t>Second level</a:t>
            </a:r>
          </a:p>
        </p:txBody>
      </p:sp>
    </p:spTree>
    <p:extLst>
      <p:ext uri="{BB962C8B-B14F-4D97-AF65-F5344CB8AC3E}">
        <p14:creationId xmlns:p14="http://schemas.microsoft.com/office/powerpoint/2010/main" val="190752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68039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630423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1125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596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34879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9506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0pt Title w/photo">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3066877"/>
            <a:ext cx="12192000" cy="724246"/>
          </a:xfrm>
          <a:prstGeom prst="rect">
            <a:avLst/>
          </a:prstGeom>
        </p:spPr>
        <p:txBody>
          <a:bodyPr anchor="ctr"/>
          <a:lstStyle>
            <a:lvl1pPr marL="0" indent="0">
              <a:buNone/>
              <a:defRPr baseline="0"/>
            </a:lvl1pPr>
          </a:lstStyle>
          <a:p>
            <a:r>
              <a:rPr lang="en-US" dirty="0" smtClean="0"/>
              <a:t>click icon to insert photo</a:t>
            </a:r>
            <a:endParaRPr lang="en-US" dirty="0"/>
          </a:p>
        </p:txBody>
      </p:sp>
      <p:sp>
        <p:nvSpPr>
          <p:cNvPr id="7" name="Text Placeholder 4"/>
          <p:cNvSpPr>
            <a:spLocks noGrp="1"/>
          </p:cNvSpPr>
          <p:nvPr>
            <p:ph type="body" sz="quarter" idx="12"/>
          </p:nvPr>
        </p:nvSpPr>
        <p:spPr>
          <a:xfrm>
            <a:off x="269240" y="291074"/>
            <a:ext cx="10757100" cy="1108425"/>
          </a:xfrm>
          <a:prstGeom prst="rect">
            <a:avLst/>
          </a:prstGeom>
        </p:spPr>
        <p:txBody>
          <a:bodyPr lIns="146304" tIns="91440" rIns="146304" bIns="91440">
            <a:noAutofit/>
          </a:bodyPr>
          <a:lstStyle>
            <a:lvl1pPr marL="0" indent="0">
              <a:lnSpc>
                <a:spcPct val="90000"/>
              </a:lnSpc>
              <a:spcBef>
                <a:spcPts val="1174"/>
              </a:spcBef>
              <a:spcAft>
                <a:spcPts val="2355"/>
              </a:spcAft>
              <a:buFontTx/>
              <a:buNone/>
              <a:defRPr lang="en-US" sz="6864" b="0" i="0" kern="1200" spc="0" baseline="0" dirty="0" smtClean="0">
                <a:solidFill>
                  <a:schemeClr val="bg1"/>
                </a:solidFill>
                <a:latin typeface="+mj-lt"/>
                <a:ea typeface="+mn-ea"/>
                <a:cs typeface="+mn-cs"/>
              </a:defRPr>
            </a:lvl1pPr>
          </a:lstStyle>
          <a:p>
            <a:pPr marL="0" marR="0" lvl="0" indent="0" algn="l" defTabSz="914347" rtl="0" eaLnBrk="1" fontAlgn="auto" latinLnBrk="0" hangingPunct="1">
              <a:lnSpc>
                <a:spcPct val="90000"/>
              </a:lnSpc>
              <a:spcBef>
                <a:spcPts val="1174"/>
              </a:spcBef>
              <a:spcAft>
                <a:spcPts val="2355"/>
              </a:spcAft>
              <a:buClrTx/>
              <a:buSzPct val="90000"/>
              <a:buFontTx/>
              <a:buNone/>
              <a:tabLst/>
            </a:pPr>
            <a:r>
              <a:rPr lang="en-US" dirty="0" smtClean="0"/>
              <a:t>Click to edit Master text</a:t>
            </a:r>
          </a:p>
        </p:txBody>
      </p:sp>
    </p:spTree>
    <p:extLst>
      <p:ext uri="{BB962C8B-B14F-4D97-AF65-F5344CB8AC3E}">
        <p14:creationId xmlns:p14="http://schemas.microsoft.com/office/powerpoint/2010/main" val="236192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60455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470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485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2934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7" name="Title 96"/>
          <p:cNvSpPr>
            <a:spLocks noGrp="1"/>
          </p:cNvSpPr>
          <p:nvPr>
            <p:ph type="title"/>
          </p:nvPr>
        </p:nvSpPr>
        <p:spPr>
          <a:xfrm>
            <a:off x="269240" y="289511"/>
            <a:ext cx="4487487" cy="4430271"/>
          </a:xfrm>
        </p:spPr>
        <p:txBody>
          <a:bodyPr/>
          <a:lstStyle>
            <a:lvl1pPr>
              <a:defRPr>
                <a:solidFill>
                  <a:schemeClr val="tx2"/>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375607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4901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353652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
            </a:r>
            <a:br>
              <a:rPr lang="en-US" dirty="0" smtClean="0"/>
            </a:br>
            <a:r>
              <a:rPr lang="en-US" dirty="0" err="1" smtClean="0"/>
              <a:t>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massa</a:t>
            </a:r>
            <a:r>
              <a:rPr lang="en-US" dirty="0" smtClean="0"/>
              <a:t>.</a:t>
            </a:r>
            <a:br>
              <a:rPr lang="en-US" dirty="0" smtClean="0"/>
            </a:br>
            <a:r>
              <a:rPr lang="en-US" dirty="0" smtClean="0"/>
              <a:t>Cum </a:t>
            </a:r>
            <a:r>
              <a:rPr lang="en-US" dirty="0" err="1" smtClean="0"/>
              <a:t>sociis</a:t>
            </a:r>
            <a:r>
              <a:rPr lang="en-US" dirty="0" smtClean="0"/>
              <a:t> </a:t>
            </a:r>
            <a:r>
              <a:rPr lang="en-US" dirty="0" err="1" smtClean="0"/>
              <a:t>natoque</a:t>
            </a:r>
            <a:r>
              <a:rPr lang="en-US" dirty="0" smtClean="0"/>
              <a: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16552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3266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2065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p>
            <a:r>
              <a:rPr lang="en-US" dirty="0" smtClean="0"/>
              <a:t>Click to edit Master title style</a:t>
            </a:r>
            <a:endParaRPr lang="en-US" dirty="0"/>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073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7879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97854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0796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22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A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0" name="Title 96"/>
          <p:cNvSpPr>
            <a:spLocks noGrp="1"/>
          </p:cNvSpPr>
          <p:nvPr>
            <p:ph type="title"/>
          </p:nvPr>
        </p:nvSpPr>
        <p:spPr>
          <a:xfrm>
            <a:off x="269240" y="289511"/>
            <a:ext cx="4487487" cy="4430271"/>
          </a:xfrm>
        </p:spPr>
        <p:txBody>
          <a:bodyPr/>
          <a:lstStyle>
            <a:lvl1pPr>
              <a:defRPr>
                <a:solidFill>
                  <a:schemeClr val="accent2"/>
                </a:solidFill>
              </a:defRPr>
            </a:lvl1pPr>
          </a:lstStyle>
          <a:p>
            <a:r>
              <a:rPr lang="en-US" smtClean="0"/>
              <a:t>Click to edit Master title style</a:t>
            </a:r>
            <a:endParaRPr lang="en-US"/>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11050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4400"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58893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94246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166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668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4400" baseline="0">
                <a:solidFill>
                  <a:schemeClr val="tx1"/>
                </a:solidFill>
              </a:defRPr>
            </a:lvl1pPr>
          </a:lstStyle>
          <a:p>
            <a:r>
              <a:rPr lang="en-US" dirty="0" smtClean="0"/>
              <a:t>Lorem ipsum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38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94398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1095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536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77508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12533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ITPro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96"/>
          <p:cNvSpPr>
            <a:spLocks noGrp="1"/>
          </p:cNvSpPr>
          <p:nvPr>
            <p:ph type="title"/>
          </p:nvPr>
        </p:nvSpPr>
        <p:spPr>
          <a:xfrm>
            <a:off x="269240" y="289511"/>
            <a:ext cx="4487487" cy="4430271"/>
          </a:xfrm>
        </p:spPr>
        <p:txBody>
          <a:bodyPr/>
          <a:lstStyle>
            <a:lvl1pPr>
              <a:defRPr>
                <a:solidFill>
                  <a:schemeClr val="accent4"/>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5766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90471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92411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427542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8157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94170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29536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20608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40665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1473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637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96"/>
          <p:cNvSpPr>
            <a:spLocks noGrp="1"/>
          </p:cNvSpPr>
          <p:nvPr>
            <p:ph type="title"/>
          </p:nvPr>
        </p:nvSpPr>
        <p:spPr>
          <a:xfrm>
            <a:off x="269240" y="289511"/>
            <a:ext cx="4487487" cy="4430271"/>
          </a:xfrm>
        </p:spPr>
        <p:txBody>
          <a:bodyPr/>
          <a:lstStyle>
            <a:lvl1pPr>
              <a:defRPr>
                <a:solidFill>
                  <a:schemeClr val="accent6"/>
                </a:solidFill>
              </a:defRPr>
            </a:lvl1pPr>
          </a:lstStyle>
          <a:p>
            <a:r>
              <a:rPr lang="en-US" smtClean="0"/>
              <a:t>Click to edit Master title style</a:t>
            </a:r>
            <a:endParaRPr lang="en-US"/>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394960"/>
            <a:ext cx="1463040" cy="1463040"/>
          </a:xfrm>
          <a:prstGeom prst="rect">
            <a:avLst/>
          </a:prstGeom>
        </p:spPr>
      </p:pic>
    </p:spTree>
    <p:extLst>
      <p:ext uri="{BB962C8B-B14F-4D97-AF65-F5344CB8AC3E}">
        <p14:creationId xmlns:p14="http://schemas.microsoft.com/office/powerpoint/2010/main" val="362430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010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06496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85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smtClean="0">
                <a:solidFill>
                  <a:prstClr val="white"/>
                </a:solidFill>
                <a:cs typeface="Arial"/>
              </a:rPr>
              <a:t>Microsoft Confidential</a:t>
            </a:r>
          </a:p>
        </p:txBody>
      </p:sp>
    </p:spTree>
    <p:extLst>
      <p:ext uri="{BB962C8B-B14F-4D97-AF65-F5344CB8AC3E}">
        <p14:creationId xmlns:p14="http://schemas.microsoft.com/office/powerpoint/2010/main" val="3078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918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a:solidFill>
                  <a:srgbClr val="FFFFFF"/>
                </a:solidFill>
              </a:rPr>
              <a:pPr defTabSz="686047"/>
              <a:t>2/9/2016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374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5795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smtClean="0"/>
              <a:t>Click to edit Master text styles</a:t>
            </a:r>
          </a:p>
          <a:p>
            <a:pPr lvl="1"/>
            <a:r>
              <a:rPr lang="en-US" smtClean="0"/>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59414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333EBC8-7437-4638-9842-12F74D8DC4D8}" type="datetimeFigureOut">
              <a:rPr lang="en-US">
                <a:solidFill>
                  <a:srgbClr val="494949"/>
                </a:solidFill>
              </a:rPr>
              <a:pPr/>
              <a:t>2/9/2016</a:t>
            </a:fld>
            <a:endParaRPr lang="en-US" dirty="0">
              <a:solidFill>
                <a:srgbClr val="494949"/>
              </a:solidFill>
            </a:endParaRPr>
          </a:p>
        </p:txBody>
      </p:sp>
      <p:sp>
        <p:nvSpPr>
          <p:cNvPr id="8" name="Footer Placeholder 7"/>
          <p:cNvSpPr>
            <a:spLocks noGrp="1"/>
          </p:cNvSpPr>
          <p:nvPr>
            <p:ph type="ftr" sz="quarter" idx="11"/>
          </p:nvPr>
        </p:nvSpPr>
        <p:spPr/>
        <p:txBody>
          <a:bodyPr/>
          <a:lstStyle/>
          <a:p>
            <a:endParaRPr dirty="0">
              <a:solidFill>
                <a:srgbClr val="BA141A"/>
              </a:solidFill>
            </a:endParaRPr>
          </a:p>
        </p:txBody>
      </p:sp>
      <p:sp>
        <p:nvSpPr>
          <p:cNvPr id="9" name="Slide Number Placeholder 8"/>
          <p:cNvSpPr>
            <a:spLocks noGrp="1"/>
          </p:cNvSpPr>
          <p:nvPr>
            <p:ph type="sldNum" sz="quarter" idx="12"/>
          </p:nvPr>
        </p:nvSpPr>
        <p:spPr/>
        <p:txBody>
          <a:bodyPr/>
          <a:lstStyle/>
          <a:p>
            <a:fld id="{9680352F-C9A5-4457-AE8D-BE1FDA2D08C4}" type="slidenum">
              <a:rPr>
                <a:solidFill>
                  <a:srgbClr val="BA141A"/>
                </a:solidFill>
              </a:rPr>
              <a:pPr/>
              <a:t>‹#›</a:t>
            </a:fld>
            <a:endParaRPr dirty="0">
              <a:solidFill>
                <a:srgbClr val="BA141A"/>
              </a:solidFill>
            </a:endParaRPr>
          </a:p>
        </p:txBody>
      </p:sp>
    </p:spTree>
    <p:extLst>
      <p:ext uri="{BB962C8B-B14F-4D97-AF65-F5344CB8AC3E}">
        <p14:creationId xmlns:p14="http://schemas.microsoft.com/office/powerpoint/2010/main" val="199415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95874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4" name="Text Placeholder 5"/>
          <p:cNvSpPr>
            <a:spLocks noGrp="1"/>
          </p:cNvSpPr>
          <p:nvPr>
            <p:ph type="body" sz="quarter" idx="10"/>
          </p:nvPr>
        </p:nvSpPr>
        <p:spPr>
          <a:xfrm>
            <a:off x="269239" y="1189177"/>
            <a:ext cx="11653523" cy="5377878"/>
          </a:xfrm>
        </p:spPr>
        <p:txBody>
          <a:bodyPr/>
          <a:lstStyle>
            <a:lvl1pPr marL="182880" indent="-182880">
              <a:buFont typeface="Arial" panose="020B0604020202020204" pitchFamily="34" charset="0"/>
              <a:buChar char="•"/>
              <a:defRPr>
                <a:solidFill>
                  <a:schemeClr val="accent1"/>
                </a:solidFill>
                <a:latin typeface="+mj-lt"/>
              </a:defRPr>
            </a:lvl1pPr>
            <a:lvl2pPr marL="365760" indent="-182880">
              <a:buFont typeface="Arial" panose="020B0604020202020204" pitchFamily="34" charset="0"/>
              <a:buChar char="•"/>
              <a:defRPr sz="2400">
                <a:latin typeface="+mj-lt"/>
              </a:defRPr>
            </a:lvl2pPr>
            <a:lvl3pPr marL="548640" indent="-182880">
              <a:buFont typeface="Arial" panose="020B0604020202020204" pitchFamily="34" charset="0"/>
              <a:buChar char="•"/>
              <a:defRPr sz="2000">
                <a:latin typeface="+mj-lt"/>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251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dirty="0"/>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dirty="0"/>
          </a:p>
        </p:txBody>
      </p:sp>
    </p:spTree>
    <p:extLst>
      <p:ext uri="{BB962C8B-B14F-4D97-AF65-F5344CB8AC3E}">
        <p14:creationId xmlns:p14="http://schemas.microsoft.com/office/powerpoint/2010/main" val="25732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Tree>
    <p:extLst>
      <p:ext uri="{BB962C8B-B14F-4D97-AF65-F5344CB8AC3E}">
        <p14:creationId xmlns:p14="http://schemas.microsoft.com/office/powerpoint/2010/main" val="42634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20896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35244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4125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94985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51265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5386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86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Tree>
    <p:extLst>
      <p:ext uri="{BB962C8B-B14F-4D97-AF65-F5344CB8AC3E}">
        <p14:creationId xmlns:p14="http://schemas.microsoft.com/office/powerpoint/2010/main" val="234675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63" Type="http://schemas.openxmlformats.org/officeDocument/2006/relationships/slideLayout" Target="../slideLayouts/slideLayout111.xml"/><Relationship Id="rId68" Type="http://schemas.openxmlformats.org/officeDocument/2006/relationships/slideLayout" Target="../slideLayouts/slideLayout116.xml"/><Relationship Id="rId84" Type="http://schemas.openxmlformats.org/officeDocument/2006/relationships/slideLayout" Target="../slideLayouts/slideLayout132.xml"/><Relationship Id="rId89" Type="http://schemas.openxmlformats.org/officeDocument/2006/relationships/slideLayout" Target="../slideLayouts/slideLayout137.xml"/><Relationship Id="rId16" Type="http://schemas.openxmlformats.org/officeDocument/2006/relationships/slideLayout" Target="../slideLayouts/slideLayout64.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74" Type="http://schemas.openxmlformats.org/officeDocument/2006/relationships/slideLayout" Target="../slideLayouts/slideLayout122.xml"/><Relationship Id="rId79" Type="http://schemas.openxmlformats.org/officeDocument/2006/relationships/slideLayout" Target="../slideLayouts/slideLayout127.xml"/><Relationship Id="rId5" Type="http://schemas.openxmlformats.org/officeDocument/2006/relationships/slideLayout" Target="../slideLayouts/slideLayout53.xml"/><Relationship Id="rId90" Type="http://schemas.openxmlformats.org/officeDocument/2006/relationships/slideLayout" Target="../slideLayouts/slideLayout138.xml"/><Relationship Id="rId95" Type="http://schemas.openxmlformats.org/officeDocument/2006/relationships/slideLayout" Target="../slideLayouts/slideLayout143.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64" Type="http://schemas.openxmlformats.org/officeDocument/2006/relationships/slideLayout" Target="../slideLayouts/slideLayout112.xml"/><Relationship Id="rId69" Type="http://schemas.openxmlformats.org/officeDocument/2006/relationships/slideLayout" Target="../slideLayouts/slideLayout117.xml"/><Relationship Id="rId80" Type="http://schemas.openxmlformats.org/officeDocument/2006/relationships/slideLayout" Target="../slideLayouts/slideLayout128.xml"/><Relationship Id="rId85" Type="http://schemas.openxmlformats.org/officeDocument/2006/relationships/slideLayout" Target="../slideLayouts/slideLayout133.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67" Type="http://schemas.openxmlformats.org/officeDocument/2006/relationships/slideLayout" Target="../slideLayouts/slideLayout115.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70" Type="http://schemas.openxmlformats.org/officeDocument/2006/relationships/slideLayout" Target="../slideLayouts/slideLayout118.xml"/><Relationship Id="rId75" Type="http://schemas.openxmlformats.org/officeDocument/2006/relationships/slideLayout" Target="../slideLayouts/slideLayout123.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91" Type="http://schemas.openxmlformats.org/officeDocument/2006/relationships/slideLayout" Target="../slideLayouts/slideLayout139.xml"/><Relationship Id="rId96" Type="http://schemas.openxmlformats.org/officeDocument/2006/relationships/slideLayout" Target="../slideLayouts/slideLayout14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94" Type="http://schemas.openxmlformats.org/officeDocument/2006/relationships/slideLayout" Target="../slideLayouts/slideLayout14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theme" Target="../theme/theme3.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image" Target="../media/image22.emf"/><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oleObject" Target="../embeddings/oleObject1.bin"/><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ags" Target="../tags/tag1.xml"/><Relationship Id="rId5" Type="http://schemas.openxmlformats.org/officeDocument/2006/relationships/slideLayout" Target="../slideLayouts/slideLayout149.xml"/><Relationship Id="rId10" Type="http://schemas.openxmlformats.org/officeDocument/2006/relationships/vmlDrawing" Target="../drawings/vmlDrawing1.vml"/><Relationship Id="rId4" Type="http://schemas.openxmlformats.org/officeDocument/2006/relationships/slideLayout" Target="../slideLayouts/slideLayout14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123869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7" r:id="rId24"/>
    <p:sldLayoutId id="2147483688" r:id="rId25"/>
    <p:sldLayoutId id="2147483689"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accent1"/>
          </a:soli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5322458"/>
          </a:xfrm>
          <a:prstGeom prst="rect">
            <a:avLst/>
          </a:prstGeom>
        </p:spPr>
        <p:txBody>
          <a:bodyPr vert="horz" wrap="square" lIns="146304" tIns="91440" rIns="146304" bIns="9144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9273070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2" r:id="rId21"/>
    <p:sldLayoutId id="214748371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8288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3200" kern="1200" spc="0" baseline="0">
          <a:solidFill>
            <a:schemeClr val="accent1"/>
          </a:solidFill>
          <a:latin typeface="+mj-lt"/>
          <a:ea typeface="+mn-ea"/>
          <a:cs typeface="+mn-cs"/>
        </a:defRPr>
      </a:lvl1pPr>
      <a:lvl2pPr marL="36576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2pPr>
      <a:lvl3pPr marL="548640" marR="0" indent="-182880" algn="l" defTabSz="914367" rtl="0" eaLnBrk="1" fontAlgn="auto" latinLnBrk="0" hangingPunct="1">
        <a:lnSpc>
          <a:spcPct val="100000"/>
        </a:lnSpc>
        <a:spcBef>
          <a:spcPts val="0"/>
        </a:spcBef>
        <a:spcAft>
          <a:spcPts val="60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3pPr>
      <a:lvl4pPr marL="1008435"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100000"/>
        </a:lnSpc>
        <a:spcBef>
          <a:spcPts val="0"/>
        </a:spcBef>
        <a:spcAft>
          <a:spcPts val="60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262829164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 id="2147483816" r:id="rId78"/>
    <p:sldLayoutId id="2147483817" r:id="rId79"/>
    <p:sldLayoutId id="2147483818" r:id="rId80"/>
    <p:sldLayoutId id="2147483819" r:id="rId81"/>
    <p:sldLayoutId id="2147483820" r:id="rId82"/>
    <p:sldLayoutId id="2147483821" r:id="rId83"/>
    <p:sldLayoutId id="2147483822" r:id="rId84"/>
    <p:sldLayoutId id="2147483823" r:id="rId85"/>
    <p:sldLayoutId id="2147483824" r:id="rId86"/>
    <p:sldLayoutId id="2147483825" r:id="rId87"/>
    <p:sldLayoutId id="2147483826" r:id="rId88"/>
    <p:sldLayoutId id="2147483827" r:id="rId89"/>
    <p:sldLayoutId id="2147483828" r:id="rId90"/>
    <p:sldLayoutId id="2147483829" r:id="rId91"/>
    <p:sldLayoutId id="2147483830" r:id="rId92"/>
    <p:sldLayoutId id="2147483831" r:id="rId93"/>
    <p:sldLayoutId id="2147483832" r:id="rId94"/>
    <p:sldLayoutId id="2147483833" r:id="rId95"/>
    <p:sldLayoutId id="2147483871" r:id="rId9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1"/>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0298"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smtClean="0">
                <a:solidFill>
                  <a:srgbClr val="505050"/>
                </a:solidFill>
              </a:rPr>
              <a:t>Microsoft Confidential</a:t>
            </a:r>
            <a:endParaRPr>
              <a:solidFill>
                <a:srgbClr val="505050"/>
              </a:solidFill>
            </a:endParaRP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a:solidFill>
                <a:srgbClr val="505050"/>
              </a:solidFill>
            </a:endParaRPr>
          </a:p>
        </p:txBody>
      </p:sp>
    </p:spTree>
    <p:extLst>
      <p:ext uri="{BB962C8B-B14F-4D97-AF65-F5344CB8AC3E}">
        <p14:creationId xmlns:p14="http://schemas.microsoft.com/office/powerpoint/2010/main" val="3633090426"/>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4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4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49.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package" Target="../embeddings/Microsoft_Excel_Macro-Enabled_Worksheet1.xlsm"/><Relationship Id="rId13" Type="http://schemas.openxmlformats.org/officeDocument/2006/relationships/image" Target="../media/image55.png"/><Relationship Id="rId3" Type="http://schemas.openxmlformats.org/officeDocument/2006/relationships/notesSlide" Target="../notesSlides/notesSlide15.xml"/><Relationship Id="rId7" Type="http://schemas.openxmlformats.org/officeDocument/2006/relationships/image" Target="../media/image50.wmf"/><Relationship Id="rId12" Type="http://schemas.openxmlformats.org/officeDocument/2006/relationships/image" Target="../media/image52.wmf"/><Relationship Id="rId2" Type="http://schemas.openxmlformats.org/officeDocument/2006/relationships/slideLayout" Target="../slideLayouts/slideLayout55.xml"/><Relationship Id="rId1" Type="http://schemas.openxmlformats.org/officeDocument/2006/relationships/vmlDrawing" Target="../drawings/vmlDrawing6.vml"/><Relationship Id="rId6" Type="http://schemas.openxmlformats.org/officeDocument/2006/relationships/package" Target="../embeddings/Microsoft_Excel_Macro-Enabled_Worksheet.xlsm"/><Relationship Id="rId11" Type="http://schemas.openxmlformats.org/officeDocument/2006/relationships/package" Target="../embeddings/Microsoft_Word_Document.docx"/><Relationship Id="rId5" Type="http://schemas.openxmlformats.org/officeDocument/2006/relationships/image" Target="../media/image49.wmf"/><Relationship Id="rId15" Type="http://schemas.openxmlformats.org/officeDocument/2006/relationships/image" Target="../media/image53.wmf"/><Relationship Id="rId10" Type="http://schemas.openxmlformats.org/officeDocument/2006/relationships/image" Target="../media/image54.png"/><Relationship Id="rId4" Type="http://schemas.openxmlformats.org/officeDocument/2006/relationships/package" Target="../embeddings/Microsoft_Excel_Worksheet.xlsx"/><Relationship Id="rId9" Type="http://schemas.openxmlformats.org/officeDocument/2006/relationships/image" Target="../media/image51.wmf"/><Relationship Id="rId14" Type="http://schemas.openxmlformats.org/officeDocument/2006/relationships/package" Target="../embeddings/Microsoft_Word_Document2.docx"/></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46.xml"/><Relationship Id="rId6" Type="http://schemas.openxmlformats.org/officeDocument/2006/relationships/image" Target="../media/image38.png"/><Relationship Id="rId11" Type="http://schemas.openxmlformats.org/officeDocument/2006/relationships/image" Target="../media/image33.png"/><Relationship Id="rId5" Type="http://schemas.openxmlformats.org/officeDocument/2006/relationships/image" Target="../media/image37.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3.png"/><Relationship Id="rId3" Type="http://schemas.openxmlformats.org/officeDocument/2006/relationships/image" Target="../media/image39.png"/><Relationship Id="rId7" Type="http://schemas.openxmlformats.org/officeDocument/2006/relationships/image" Target="../media/image37.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6.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3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40.png"/><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Fred Kaffenberger</a:t>
            </a:r>
          </a:p>
          <a:p>
            <a:r>
              <a:rPr lang="en-US" dirty="0" smtClean="0"/>
              <a:t>February 9th, 2016</a:t>
            </a:r>
          </a:p>
        </p:txBody>
      </p:sp>
    </p:spTree>
    <p:extLst>
      <p:ext uri="{BB962C8B-B14F-4D97-AF65-F5344CB8AC3E}">
        <p14:creationId xmlns:p14="http://schemas.microsoft.com/office/powerpoint/2010/main" val="22920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8281" y="1081145"/>
            <a:ext cx="6054089" cy="5700655"/>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Automatically create a model by importing data</a:t>
            </a:r>
          </a:p>
          <a:p>
            <a:pPr marL="692150" lvl="1" indent="-349250">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Desktop detects relationships automatically, categorizes data and applies default summarization</a:t>
            </a:r>
          </a:p>
          <a:p>
            <a:pPr marL="342900" indent="-342900" defTabSz="914400" fontAlgn="base">
              <a:lnSpc>
                <a:spcPct val="100000"/>
              </a:lnSpc>
              <a:spcBef>
                <a:spcPts val="600"/>
              </a:spcBef>
              <a:spcAft>
                <a:spcPts val="600"/>
              </a:spcAft>
              <a:buFont typeface="Symbol" panose="05050102010706020507" pitchFamily="18" charset="2"/>
              <a:buChar char=""/>
            </a:pPr>
            <a:r>
              <a:rPr lang="en-GB" sz="2000" dirty="0">
                <a:solidFill>
                  <a:schemeClr val="tx1"/>
                </a:solidFill>
                <a:ea typeface="Calibri" panose="020F0502020204030204" pitchFamily="34" charset="0"/>
                <a:cs typeface="Times New Roman" panose="02020603050405020304" pitchFamily="18" charset="0"/>
              </a:rPr>
              <a:t>Refine models to enable complex calculations</a:t>
            </a:r>
          </a:p>
          <a:p>
            <a:pPr marL="692150" lvl="1" indent="-349250">
              <a:lnSpc>
                <a:spcPct val="100000"/>
              </a:lnSpc>
              <a:spcBef>
                <a:spcPts val="0"/>
              </a:spcBef>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Create relationships between tables manually or using the AutoDetect feature</a:t>
            </a:r>
          </a:p>
          <a:p>
            <a:pPr marL="692150" lvl="1" indent="-349250">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Adjust relationship type (1:1, </a:t>
            </a:r>
            <a:r>
              <a:rPr lang="en-GB" sz="1800" dirty="0" err="1" smtClean="0">
                <a:solidFill>
                  <a:schemeClr val="tx1"/>
                </a:solidFill>
                <a:ea typeface="Calibri" panose="020F0502020204030204" pitchFamily="34" charset="0"/>
                <a:cs typeface="Times New Roman" panose="02020603050405020304" pitchFamily="18" charset="0"/>
              </a:rPr>
              <a:t>many:many</a:t>
            </a:r>
            <a:r>
              <a:rPr lang="en-GB" sz="1800" dirty="0">
                <a:solidFill>
                  <a:schemeClr val="tx1"/>
                </a:solidFill>
                <a:ea typeface="Calibri" panose="020F0502020204030204" pitchFamily="34" charset="0"/>
                <a:cs typeface="Times New Roman" panose="02020603050405020304" pitchFamily="18" charset="0"/>
              </a:rPr>
              <a:t>, m:1) and cross-filter data for new insights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Define calculations – known as measures – to generate new fields for use in reports</a:t>
            </a:r>
          </a:p>
          <a:p>
            <a:pPr marL="692150" lvl="1" indent="-349250">
              <a:lnSpc>
                <a:spcPct val="100000"/>
              </a:lnSpc>
              <a:spcBef>
                <a:spcPts val="0"/>
              </a:spcBef>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Use automatically generated measures, </a:t>
            </a:r>
            <a:r>
              <a:rPr lang="en-US" sz="1800" dirty="0" smtClean="0">
                <a:solidFill>
                  <a:schemeClr val="tx1"/>
                </a:solidFill>
                <a:ea typeface="Calibri" panose="020F0502020204030204" pitchFamily="34" charset="0"/>
                <a:cs typeface="Times New Roman" panose="02020603050405020304" pitchFamily="18" charset="0"/>
              </a:rPr>
              <a:t>create </a:t>
            </a:r>
            <a:r>
              <a:rPr lang="en-US" sz="1800" dirty="0">
                <a:solidFill>
                  <a:schemeClr val="tx1"/>
                </a:solidFill>
                <a:ea typeface="Calibri" panose="020F0502020204030204" pitchFamily="34" charset="0"/>
                <a:cs typeface="Times New Roman" panose="02020603050405020304" pitchFamily="18" charset="0"/>
              </a:rPr>
              <a:t>custom </a:t>
            </a:r>
            <a:r>
              <a:rPr lang="en-US" sz="1800" dirty="0" smtClean="0">
                <a:solidFill>
                  <a:schemeClr val="tx1"/>
                </a:solidFill>
                <a:ea typeface="Calibri" panose="020F0502020204030204" pitchFamily="34" charset="0"/>
                <a:cs typeface="Times New Roman" panose="02020603050405020304" pitchFamily="18" charset="0"/>
              </a:rPr>
              <a:t>measures, or create Calculated Tables </a:t>
            </a:r>
            <a:r>
              <a:rPr lang="en-US" sz="1800" dirty="0">
                <a:solidFill>
                  <a:schemeClr val="tx1"/>
                </a:solidFill>
                <a:ea typeface="Calibri" panose="020F0502020204030204" pitchFamily="34" charset="0"/>
                <a:cs typeface="Times New Roman" panose="02020603050405020304" pitchFamily="18" charset="0"/>
              </a:rPr>
              <a:t>with Data Analysis Expressions (DAX) formulas</a:t>
            </a:r>
          </a:p>
          <a:p>
            <a:pPr marL="342900" indent="-342900" defTabSz="914400" fontAlgn="base">
              <a:lnSpc>
                <a:spcPct val="100000"/>
              </a:lnSpc>
              <a:spcBef>
                <a:spcPts val="600"/>
              </a:spcBef>
              <a:spcAft>
                <a:spcPts val="600"/>
              </a:spcAft>
              <a:buFont typeface="Symbol" panose="05050102010706020507" pitchFamily="18" charset="2"/>
              <a:buChar char=""/>
            </a:pPr>
            <a:r>
              <a:rPr lang="en-GB" sz="2000" dirty="0">
                <a:solidFill>
                  <a:schemeClr val="tx1"/>
                </a:solidFill>
                <a:ea typeface="Calibri" panose="020F0502020204030204" pitchFamily="34" charset="0"/>
                <a:cs typeface="Times New Roman" panose="02020603050405020304" pitchFamily="18" charset="0"/>
              </a:rPr>
              <a:t>Develop advanced analytics using a combination of measures and relationships </a:t>
            </a:r>
          </a:p>
          <a:p>
            <a:pPr marL="692150" lvl="1" indent="-349250">
              <a:lnSpc>
                <a:spcPct val="100000"/>
              </a:lnSpc>
              <a:spcBef>
                <a:spcPts val="0"/>
              </a:spcBef>
              <a:buFont typeface="Courier New" panose="02070309020205020404" pitchFamily="49" charset="0"/>
              <a:buChar char="o"/>
            </a:pPr>
            <a:r>
              <a:rPr lang="en-GB" sz="1800" dirty="0">
                <a:solidFill>
                  <a:schemeClr val="tx1"/>
                </a:solidFill>
                <a:ea typeface="Calibri" panose="020F0502020204030204" pitchFamily="34" charset="0"/>
                <a:cs typeface="Times New Roman" panose="02020603050405020304" pitchFamily="18" charset="0"/>
              </a:rPr>
              <a:t>Uncover correlations, highlight exceptions and understand business outcomes</a:t>
            </a:r>
          </a:p>
        </p:txBody>
      </p:sp>
      <p:sp>
        <p:nvSpPr>
          <p:cNvPr id="2" name="Title 1"/>
          <p:cNvSpPr>
            <a:spLocks noGrp="1"/>
          </p:cNvSpPr>
          <p:nvPr>
            <p:ph type="title"/>
          </p:nvPr>
        </p:nvSpPr>
        <p:spPr>
          <a:xfrm>
            <a:off x="2808281" y="0"/>
            <a:ext cx="9383719" cy="1280160"/>
          </a:xfrm>
          <a:solidFill>
            <a:schemeClr val="bg1"/>
          </a:solidFill>
        </p:spPr>
        <p:txBody>
          <a:bodyPr/>
          <a:lstStyle/>
          <a:p>
            <a:r>
              <a:rPr lang="en-US" sz="3600" dirty="0" smtClean="0">
                <a:solidFill>
                  <a:schemeClr val="tx1"/>
                </a:solidFill>
              </a:rPr>
              <a:t>Produce </a:t>
            </a:r>
            <a:r>
              <a:rPr lang="en-US" sz="3600" dirty="0">
                <a:solidFill>
                  <a:schemeClr val="tx1"/>
                </a:solidFill>
              </a:rPr>
              <a:t>rich data </a:t>
            </a:r>
            <a:r>
              <a:rPr lang="en-US" sz="3600" dirty="0" smtClean="0">
                <a:solidFill>
                  <a:schemeClr val="tx1"/>
                </a:solidFill>
              </a:rPr>
              <a:t>models using formulas and relationships</a:t>
            </a:r>
            <a:endParaRPr lang="en-US" sz="3600" dirty="0">
              <a:solidFill>
                <a:schemeClr val="tx1"/>
              </a:solidFill>
            </a:endParaRPr>
          </a:p>
        </p:txBody>
      </p:sp>
      <p:sp>
        <p:nvSpPr>
          <p:cNvPr id="12" name="Rectangle 11"/>
          <p:cNvSpPr/>
          <p:nvPr/>
        </p:nvSpPr>
        <p:spPr>
          <a:xfrm>
            <a:off x="8707833" y="1525798"/>
            <a:ext cx="3415293" cy="461665"/>
          </a:xfrm>
          <a:prstGeom prst="rect">
            <a:avLst/>
          </a:prstGeom>
        </p:spPr>
        <p:txBody>
          <a:bodyPr wrap="square">
            <a:spAutoFit/>
          </a:bodyPr>
          <a:lstStyle/>
          <a:p>
            <a:r>
              <a:rPr lang="en-US" sz="1200" i="1" dirty="0">
                <a:solidFill>
                  <a:srgbClr val="000000"/>
                </a:solidFill>
              </a:rPr>
              <a:t>Apply complex schema and business logic to </a:t>
            </a:r>
            <a:r>
              <a:rPr lang="en-US" sz="1200" i="1" dirty="0" smtClean="0">
                <a:solidFill>
                  <a:srgbClr val="000000"/>
                </a:solidFill>
              </a:rPr>
              <a:t>create rich</a:t>
            </a:r>
            <a:r>
              <a:rPr lang="en-US" sz="1200" i="1" dirty="0">
                <a:solidFill>
                  <a:srgbClr val="000000"/>
                </a:solidFill>
              </a:rPr>
              <a:t>, reusable data models</a:t>
            </a:r>
          </a:p>
        </p:txBody>
      </p:sp>
      <p:sp>
        <p:nvSpPr>
          <p:cNvPr id="54" name="Rectangle 53"/>
          <p:cNvSpPr/>
          <p:nvPr/>
        </p:nvSpPr>
        <p:spPr>
          <a:xfrm>
            <a:off x="8707833" y="3958820"/>
            <a:ext cx="3060700" cy="276999"/>
          </a:xfrm>
          <a:prstGeom prst="rect">
            <a:avLst/>
          </a:prstGeom>
        </p:spPr>
        <p:txBody>
          <a:bodyPr wrap="square">
            <a:spAutoFit/>
          </a:bodyPr>
          <a:lstStyle/>
          <a:p>
            <a:r>
              <a:rPr lang="en-US" sz="1200" i="1" dirty="0" smtClean="0">
                <a:solidFill>
                  <a:srgbClr val="000000"/>
                </a:solidFill>
              </a:rPr>
              <a:t>Create and modify relationships</a:t>
            </a:r>
            <a:endParaRPr lang="en-US" sz="1200" i="1" dirty="0">
              <a:solidFill>
                <a:srgbClr val="000000"/>
              </a:solidFill>
            </a:endParaRPr>
          </a:p>
        </p:txBody>
      </p:sp>
      <p:sp>
        <p:nvSpPr>
          <p:cNvPr id="56" name="Rectangle 55"/>
          <p:cNvSpPr/>
          <p:nvPr/>
        </p:nvSpPr>
        <p:spPr>
          <a:xfrm>
            <a:off x="8707833" y="6071808"/>
            <a:ext cx="3219812" cy="276999"/>
          </a:xfrm>
          <a:prstGeom prst="rect">
            <a:avLst/>
          </a:prstGeom>
        </p:spPr>
        <p:txBody>
          <a:bodyPr wrap="square">
            <a:spAutoFit/>
          </a:bodyPr>
          <a:lstStyle/>
          <a:p>
            <a:r>
              <a:rPr lang="en-US" sz="1200" i="1" dirty="0" smtClean="0">
                <a:solidFill>
                  <a:srgbClr val="000000"/>
                </a:solidFill>
              </a:rPr>
              <a:t>Define and use measures with DAX formulas</a:t>
            </a:r>
            <a:endParaRPr lang="en-US" sz="1200" i="1" dirty="0">
              <a:solidFill>
                <a:srgbClr val="000000"/>
              </a:solidFill>
            </a:endParaRPr>
          </a:p>
        </p:txBody>
      </p:sp>
      <p:pic>
        <p:nvPicPr>
          <p:cNvPr id="70" name="UserFlows_v10_3.0_Diagram View.png"/>
          <p:cNvPicPr>
            <a:picLocks noChangeAspect="1"/>
          </p:cNvPicPr>
          <p:nvPr/>
        </p:nvPicPr>
        <p:blipFill>
          <a:blip r:embed="rId3">
            <a:extLst/>
          </a:blip>
          <a:stretch>
            <a:fillRect/>
          </a:stretch>
        </p:blipFill>
        <p:spPr>
          <a:xfrm>
            <a:off x="8888712" y="2171264"/>
            <a:ext cx="2919840" cy="1642410"/>
          </a:xfrm>
          <a:prstGeom prst="rect">
            <a:avLst/>
          </a:prstGeom>
          <a:ln>
            <a:noFill/>
          </a:ln>
          <a:effectLst>
            <a:outerShdw blurRad="292100" dist="139700" dir="2700000" algn="tl" rotWithShape="0">
              <a:srgbClr val="333333">
                <a:alpha val="65000"/>
              </a:srgbClr>
            </a:outerShdw>
          </a:effectLst>
        </p:spPr>
      </p:pic>
      <p:grpSp>
        <p:nvGrpSpPr>
          <p:cNvPr id="52" name="Group 51"/>
          <p:cNvGrpSpPr/>
          <p:nvPr/>
        </p:nvGrpSpPr>
        <p:grpSpPr>
          <a:xfrm>
            <a:off x="2" y="1"/>
            <a:ext cx="2849058" cy="6858000"/>
            <a:chOff x="2" y="1"/>
            <a:chExt cx="2849058" cy="6858000"/>
          </a:xfrm>
        </p:grpSpPr>
        <p:sp>
          <p:nvSpPr>
            <p:cNvPr id="71" name="Rectangle 7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t>
              </a:r>
              <a:r>
                <a:rPr lang="en-US" sz="1400" b="1" dirty="0" smtClean="0">
                  <a:solidFill>
                    <a:srgbClr val="000000"/>
                  </a:solidFill>
                  <a:ea typeface="Segoe UI" pitchFamily="34" charset="0"/>
                  <a:cs typeface="Segoe UI" pitchFamily="34" charset="0"/>
                </a:rPr>
                <a:t>&amp;</a:t>
              </a:r>
            </a:p>
            <a:p>
              <a:pPr algn="ctr" defTabSz="932472" fontAlgn="base">
                <a:spcBef>
                  <a:spcPct val="0"/>
                </a:spcBef>
                <a:spcAft>
                  <a:spcPct val="0"/>
                </a:spcAft>
              </a:pPr>
              <a:r>
                <a:rPr lang="en-US" sz="1400" b="1" dirty="0" smtClean="0">
                  <a:solidFill>
                    <a:srgbClr val="000000"/>
                  </a:solidFill>
                  <a:ea typeface="Segoe UI" pitchFamily="34" charset="0"/>
                  <a:cs typeface="Segoe UI" pitchFamily="34" charset="0"/>
                </a:rPr>
                <a:t>collaborate </a:t>
              </a:r>
              <a:endParaRPr lang="en-US" sz="1400" b="1" dirty="0">
                <a:solidFill>
                  <a:srgbClr val="000000"/>
                </a:solidFill>
                <a:ea typeface="Segoe UI" pitchFamily="34" charset="0"/>
                <a:cs typeface="Segoe UI" pitchFamily="34" charset="0"/>
              </a:endParaRPr>
            </a:p>
          </p:txBody>
        </p:sp>
        <p:grpSp>
          <p:nvGrpSpPr>
            <p:cNvPr id="76"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7"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8"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9" name="Group 78"/>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398" y="2677430"/>
              <a:ext cx="820353" cy="307777"/>
            </a:xfrm>
            <a:prstGeom prst="rect">
              <a:avLst/>
            </a:prstGeom>
          </p:spPr>
          <p:txBody>
            <a:bodyPr wrap="none">
              <a:spAutoFit/>
            </a:bodyPr>
            <a:lstStyle/>
            <a:p>
              <a:pPr algn="ctr"/>
              <a:r>
                <a:rPr lang="en-US" sz="1400" b="1" dirty="0" smtClean="0">
                  <a:solidFill>
                    <a:srgbClr val="000000"/>
                  </a:solidFill>
                  <a:ea typeface="Segoe UI" pitchFamily="34" charset="0"/>
                  <a:cs typeface="Segoe UI" pitchFamily="34" charset="0"/>
                </a:rPr>
                <a:t>Explore</a:t>
              </a:r>
              <a:endParaRPr lang="en-US" sz="1600" dirty="0">
                <a:solidFill>
                  <a:srgbClr val="000000"/>
                </a:solidFill>
              </a:endParaRPr>
            </a:p>
          </p:txBody>
        </p:sp>
        <p:sp>
          <p:nvSpPr>
            <p:cNvPr id="85" name="Rectangle 84"/>
            <p:cNvSpPr/>
            <p:nvPr/>
          </p:nvSpPr>
          <p:spPr>
            <a:xfrm>
              <a:off x="509174" y="1475232"/>
              <a:ext cx="838756" cy="307777"/>
            </a:xfrm>
            <a:prstGeom prst="rect">
              <a:avLst/>
            </a:prstGeom>
          </p:spPr>
          <p:txBody>
            <a:bodyPr wrap="none">
              <a:spAutoFit/>
            </a:bodyPr>
            <a:lstStyle/>
            <a:p>
              <a:r>
                <a:rPr lang="en-US" sz="1400" b="1" dirty="0" smtClean="0">
                  <a:solidFill>
                    <a:srgbClr val="000000"/>
                  </a:solidFill>
                  <a:ea typeface="Segoe UI" pitchFamily="34" charset="0"/>
                  <a:cs typeface="Segoe UI" pitchFamily="34" charset="0"/>
                </a:rPr>
                <a:t>Prepare</a:t>
              </a:r>
              <a:endParaRPr lang="en-US" sz="1400" dirty="0">
                <a:solidFill>
                  <a:srgbClr val="000000"/>
                </a:solidFill>
              </a:endParaRPr>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868542" y="2225466"/>
              <a:ext cx="1638776"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p:cNvPicPr>
            <a:picLocks noChangeAspect="1"/>
          </p:cNvPicPr>
          <p:nvPr/>
        </p:nvPicPr>
        <p:blipFill>
          <a:blip r:embed="rId4"/>
          <a:stretch>
            <a:fillRect/>
          </a:stretch>
        </p:blipFill>
        <p:spPr>
          <a:xfrm>
            <a:off x="8748432" y="4320267"/>
            <a:ext cx="3200400" cy="1667093"/>
          </a:xfrm>
          <a:prstGeom prst="rect">
            <a:avLst/>
          </a:prstGeom>
          <a:ln>
            <a:noFill/>
          </a:ln>
          <a:effectLst>
            <a:outerShdw blurRad="292100" dist="139700" dir="2700000" algn="tl" rotWithShape="0">
              <a:srgbClr val="333333">
                <a:alpha val="65000"/>
              </a:srgbClr>
            </a:outerShdw>
          </a:effectLst>
        </p:spPr>
      </p:pic>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267657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36863" y="665151"/>
            <a:ext cx="5919310" cy="6192849"/>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Explore data in a variety of ways and across multiple visualizations</a:t>
            </a:r>
          </a:p>
          <a:p>
            <a:pPr marL="548640" lvl="1" indent="-228600">
              <a:lnSpc>
                <a:spcPct val="100000"/>
              </a:lnSpc>
              <a:spcBef>
                <a:spcPts val="0"/>
              </a:spcBef>
              <a:spcAft>
                <a:spcPts val="3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Select data elements and sort data</a:t>
            </a:r>
          </a:p>
          <a:p>
            <a:pPr marL="548640" lvl="1" indent="-228600">
              <a:lnSpc>
                <a:spcPct val="100000"/>
              </a:lnSpc>
              <a:spcBef>
                <a:spcPts val="0"/>
              </a:spcBef>
              <a:spcAft>
                <a:spcPts val="3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Filter data and use cross-filter </a:t>
            </a:r>
            <a:r>
              <a:rPr lang="en-US" sz="1800" dirty="0" smtClean="0">
                <a:solidFill>
                  <a:schemeClr val="tx1"/>
                </a:solidFill>
                <a:ea typeface="Calibri" panose="020F0502020204030204" pitchFamily="34" charset="0"/>
                <a:cs typeface="Times New Roman" panose="02020603050405020304" pitchFamily="18" charset="0"/>
              </a:rPr>
              <a:t>capabilities </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Drill </a:t>
            </a:r>
            <a:r>
              <a:rPr lang="en-US" sz="1800" dirty="0">
                <a:solidFill>
                  <a:schemeClr val="tx1"/>
                </a:solidFill>
                <a:ea typeface="Calibri" panose="020F0502020204030204" pitchFamily="34" charset="0"/>
                <a:cs typeface="Times New Roman" panose="02020603050405020304" pitchFamily="18" charset="0"/>
              </a:rPr>
              <a:t>into and across datasets</a:t>
            </a:r>
          </a:p>
          <a:p>
            <a:pPr marL="548640" lvl="1" indent="-228600">
              <a:lnSpc>
                <a:spcPct val="100000"/>
              </a:lnSpc>
              <a:spcBef>
                <a:spcPts val="0"/>
              </a:spcBef>
              <a:spcAft>
                <a:spcPts val="3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Pivot and slice data</a:t>
            </a:r>
          </a:p>
          <a:p>
            <a:pPr marL="548640" lvl="1" indent="-228600">
              <a:lnSpc>
                <a:spcPct val="100000"/>
              </a:lnSpc>
              <a:spcBef>
                <a:spcPts val="0"/>
              </a:spcBef>
              <a:spcAft>
                <a:spcPts val="3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Change visualization </a:t>
            </a:r>
            <a:r>
              <a:rPr lang="en-US" sz="1800" dirty="0" smtClean="0">
                <a:solidFill>
                  <a:schemeClr val="tx1"/>
                </a:solidFill>
                <a:ea typeface="Calibri" panose="020F0502020204030204" pitchFamily="34" charset="0"/>
                <a:cs typeface="Times New Roman" panose="02020603050405020304" pitchFamily="18" charset="0"/>
              </a:rPr>
              <a:t>types</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Date sort and filters including Min &amp; Max functions</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Ability to refresh all views with a single click</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Copy/Paste queries to/from Excel</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Improved default sorting</a:t>
            </a:r>
          </a:p>
          <a:p>
            <a:pPr marL="548640" lvl="1" indent="-228600">
              <a:lnSpc>
                <a:spcPct val="100000"/>
              </a:lnSpc>
              <a:spcBef>
                <a:spcPts val="0"/>
              </a:spcBef>
              <a:spcAft>
                <a:spcPts val="300"/>
              </a:spcAft>
              <a:buFont typeface="Courier New" panose="02070309020205020404" pitchFamily="49" charset="0"/>
              <a:buChar char="o"/>
            </a:pPr>
            <a:r>
              <a:rPr lang="en-US" sz="1800" dirty="0" smtClean="0">
                <a:solidFill>
                  <a:schemeClr val="tx1"/>
                </a:solidFill>
                <a:ea typeface="Calibri" panose="020F0502020204030204" pitchFamily="34" charset="0"/>
                <a:cs typeface="Times New Roman" panose="02020603050405020304" pitchFamily="18" charset="0"/>
              </a:rPr>
              <a:t>Ability to sort the slicers</a:t>
            </a:r>
          </a:p>
          <a:p>
            <a:pPr marL="548640" lvl="1" indent="-228600">
              <a:lnSpc>
                <a:spcPct val="100000"/>
              </a:lnSpc>
              <a:spcBef>
                <a:spcPts val="0"/>
              </a:spcBef>
              <a:spcAft>
                <a:spcPts val="300"/>
              </a:spcAft>
              <a:buFont typeface="Courier New" panose="02070309020205020404" pitchFamily="49" charset="0"/>
              <a:buChar char="o"/>
            </a:pPr>
            <a:r>
              <a:rPr lang="en-US" sz="1800" dirty="0">
                <a:solidFill>
                  <a:schemeClr val="tx1"/>
                </a:solidFill>
                <a:ea typeface="Calibri" panose="020F0502020204030204" pitchFamily="34" charset="0"/>
                <a:cs typeface="Times New Roman" panose="02020603050405020304" pitchFamily="18" charset="0"/>
              </a:rPr>
              <a:t>KPI Consumption when connecting to Analysis Services or importing Excel Workbooks with Data Model KPIs (</a:t>
            </a:r>
            <a:r>
              <a:rPr lang="en-US" sz="1600" dirty="0">
                <a:solidFill>
                  <a:schemeClr val="tx1"/>
                </a:solidFill>
                <a:ea typeface="Calibri" panose="020F0502020204030204" pitchFamily="34" charset="0"/>
                <a:cs typeface="Times New Roman" panose="02020603050405020304" pitchFamily="18" charset="0"/>
              </a:rPr>
              <a:t>Preview Feature)</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smtClean="0">
                <a:solidFill>
                  <a:schemeClr val="tx1"/>
                </a:solidFill>
                <a:ea typeface="Calibri" panose="020F0502020204030204" pitchFamily="34" charset="0"/>
                <a:cs typeface="Times New Roman" panose="02020603050405020304" pitchFamily="18" charset="0"/>
              </a:rPr>
              <a:t>Select</a:t>
            </a:r>
            <a:r>
              <a:rPr lang="en-US" sz="2000" dirty="0">
                <a:solidFill>
                  <a:schemeClr val="tx1"/>
                </a:solidFill>
                <a:ea typeface="Calibri" panose="020F0502020204030204" pitchFamily="34" charset="0"/>
                <a:cs typeface="Times New Roman" panose="02020603050405020304" pitchFamily="18" charset="0"/>
              </a:rPr>
              <a:t>, transform and mashup data via a freeform, drag-and-drop canvas </a:t>
            </a:r>
          </a:p>
          <a:p>
            <a:pPr marL="342900" indent="-342900" defTabSz="914400" fontAlgn="base">
              <a:lnSpc>
                <a:spcPct val="100000"/>
              </a:lnSpc>
              <a:spcBef>
                <a:spcPts val="600"/>
              </a:spcBef>
              <a:spcAft>
                <a:spcPts val="600"/>
              </a:spcAft>
              <a:buFont typeface="Symbol" panose="05050102010706020507" pitchFamily="18" charset="2"/>
              <a:buChar char=""/>
            </a:pPr>
            <a:endParaRPr lang="en-US" sz="1800" dirty="0">
              <a:solidFill>
                <a:schemeClr val="tx1"/>
              </a:solidFill>
              <a:ea typeface="Calibri" panose="020F0502020204030204" pitchFamily="34" charset="0"/>
              <a:cs typeface="Times New Roman" panose="02020603050405020304" pitchFamily="18" charset="0"/>
            </a:endParaRPr>
          </a:p>
          <a:p>
            <a:pPr marL="525745" lvl="1" indent="-342900">
              <a:lnSpc>
                <a:spcPct val="100000"/>
              </a:lnSpc>
              <a:spcBef>
                <a:spcPts val="600"/>
              </a:spcBef>
              <a:spcAft>
                <a:spcPts val="600"/>
              </a:spcAft>
              <a:buFont typeface="Courier New" panose="02070309020205020404" pitchFamily="49" charset="0"/>
              <a:buChar char="o"/>
            </a:pPr>
            <a:endParaRPr lang="en-GB" sz="1800" dirty="0"/>
          </a:p>
        </p:txBody>
      </p:sp>
      <p:grpSp>
        <p:nvGrpSpPr>
          <p:cNvPr id="67" name="Group 66"/>
          <p:cNvGrpSpPr/>
          <p:nvPr/>
        </p:nvGrpSpPr>
        <p:grpSpPr>
          <a:xfrm>
            <a:off x="2" y="1"/>
            <a:ext cx="2849058" cy="6858000"/>
            <a:chOff x="2" y="1"/>
            <a:chExt cx="2849058" cy="6858000"/>
          </a:xfrm>
        </p:grpSpPr>
        <p:sp>
          <p:nvSpPr>
            <p:cNvPr id="68" name="Rectangle 67"/>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t>
              </a:r>
              <a:r>
                <a:rPr lang="en-US" sz="1400" b="1" dirty="0" smtClean="0">
                  <a:ea typeface="Segoe UI" pitchFamily="34" charset="0"/>
                  <a:cs typeface="Segoe UI" pitchFamily="34" charset="0"/>
                </a:rPr>
                <a:t>&amp;</a:t>
              </a:r>
            </a:p>
            <a:p>
              <a:pPr algn="ctr" defTabSz="932472" fontAlgn="base">
                <a:spcBef>
                  <a:spcPct val="0"/>
                </a:spcBef>
                <a:spcAft>
                  <a:spcPct val="0"/>
                </a:spcAft>
              </a:pPr>
              <a:r>
                <a:rPr lang="en-US" sz="1400" b="1" dirty="0" smtClean="0">
                  <a:ea typeface="Segoe UI" pitchFamily="34" charset="0"/>
                  <a:cs typeface="Segoe UI" pitchFamily="34" charset="0"/>
                </a:rPr>
                <a:t>collaborate </a:t>
              </a:r>
              <a:endParaRPr lang="en-US" sz="1400" b="1" dirty="0">
                <a:ea typeface="Segoe UI" pitchFamily="34" charset="0"/>
                <a:cs typeface="Segoe UI" pitchFamily="34" charset="0"/>
              </a:endParaRPr>
            </a:p>
          </p:txBody>
        </p:sp>
        <p:grpSp>
          <p:nvGrpSpPr>
            <p:cNvPr id="74" name="Group 38"/>
            <p:cNvGrpSpPr>
              <a:grpSpLocks noChangeAspect="1"/>
            </p:cNvGrpSpPr>
            <p:nvPr/>
          </p:nvGrpSpPr>
          <p:grpSpPr>
            <a:xfrm>
              <a:off x="676996" y="3930692"/>
              <a:ext cx="383905" cy="351536"/>
              <a:chOff x="4363684" y="5330386"/>
              <a:chExt cx="1409956" cy="1291077"/>
            </a:xfrm>
            <a:solidFill>
              <a:srgbClr val="217346"/>
            </a:solidFill>
          </p:grpSpPr>
          <p:sp>
            <p:nvSpPr>
              <p:cNvPr id="10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5"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7" name="Group 76"/>
            <p:cNvGrpSpPr/>
            <p:nvPr/>
          </p:nvGrpSpPr>
          <p:grpSpPr>
            <a:xfrm>
              <a:off x="1264851" y="3482890"/>
              <a:ext cx="292254" cy="354906"/>
              <a:chOff x="1296521" y="3253388"/>
              <a:chExt cx="292254" cy="354906"/>
            </a:xfrm>
            <a:solidFill>
              <a:srgbClr val="F2C812"/>
            </a:solidFill>
          </p:grpSpPr>
          <p:sp>
            <p:nvSpPr>
              <p:cNvPr id="98" name="Isosceles Triangle 97"/>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p:cNvGrpSpPr/>
            <p:nvPr/>
          </p:nvGrpSpPr>
          <p:grpSpPr>
            <a:xfrm rot="15940603">
              <a:off x="1334576" y="2204404"/>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rot="16043978">
              <a:off x="1317220" y="4717577"/>
              <a:ext cx="292254" cy="354906"/>
              <a:chOff x="1296521" y="3253388"/>
              <a:chExt cx="292254" cy="354906"/>
            </a:xfrm>
            <a:solidFill>
              <a:srgbClr val="F2C812"/>
            </a:solidFill>
          </p:grpSpPr>
          <p:sp>
            <p:nvSpPr>
              <p:cNvPr id="92" name="Isosceles Triangle 9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2"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3"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4" name="Rectangle 83"/>
            <p:cNvSpPr/>
            <p:nvPr/>
          </p:nvSpPr>
          <p:spPr>
            <a:xfrm>
              <a:off x="1600398" y="2677430"/>
              <a:ext cx="820353" cy="307777"/>
            </a:xfrm>
            <a:prstGeom prst="rect">
              <a:avLst/>
            </a:prstGeom>
          </p:spPr>
          <p:txBody>
            <a:bodyPr wrap="none">
              <a:spAutoFit/>
            </a:bodyPr>
            <a:lstStyle/>
            <a:p>
              <a:pPr algn="ctr"/>
              <a:r>
                <a:rPr lang="en-US" sz="1400" b="1" dirty="0" smtClean="0">
                  <a:ea typeface="Segoe UI" pitchFamily="34" charset="0"/>
                  <a:cs typeface="Segoe UI" pitchFamily="34" charset="0"/>
                </a:rPr>
                <a:t>Explore</a:t>
              </a:r>
              <a:endParaRPr lang="en-US" sz="1600" dirty="0"/>
            </a:p>
          </p:txBody>
        </p:sp>
        <p:sp>
          <p:nvSpPr>
            <p:cNvPr id="85" name="Rectangle 84"/>
            <p:cNvSpPr/>
            <p:nvPr/>
          </p:nvSpPr>
          <p:spPr>
            <a:xfrm>
              <a:off x="509174" y="1475232"/>
              <a:ext cx="838756" cy="307777"/>
            </a:xfrm>
            <a:prstGeom prst="rect">
              <a:avLst/>
            </a:prstGeom>
          </p:spPr>
          <p:txBody>
            <a:bodyPr wrap="none">
              <a:spAutoFit/>
            </a:bodyPr>
            <a:lstStyle/>
            <a:p>
              <a:r>
                <a:rPr lang="en-US" sz="1400" b="1" dirty="0" smtClean="0">
                  <a:ea typeface="Segoe UI" pitchFamily="34" charset="0"/>
                  <a:cs typeface="Segoe UI" pitchFamily="34" charset="0"/>
                </a:rPr>
                <a:t>Prepare</a:t>
              </a:r>
              <a:endParaRPr lang="en-US" sz="1400" dirty="0"/>
            </a:p>
          </p:txBody>
        </p:sp>
        <p:sp>
          <p:nvSpPr>
            <p:cNvPr id="86" name="Freeform 85"/>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87" name="Freeform 86"/>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8" name="Freeform 87"/>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5708" y="3486952"/>
              <a:ext cx="161034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40" name="UserFlows_v10_8.3_Data Points Color.png"/>
          <p:cNvPicPr>
            <a:picLocks noChangeAspect="1"/>
          </p:cNvPicPr>
          <p:nvPr/>
        </p:nvPicPr>
        <p:blipFill>
          <a:blip r:embed="rId3">
            <a:extLst/>
          </a:blip>
          <a:stretch>
            <a:fillRect/>
          </a:stretch>
        </p:blipFill>
        <p:spPr>
          <a:xfrm>
            <a:off x="8767323" y="1594675"/>
            <a:ext cx="2968242" cy="1669636"/>
          </a:xfrm>
          <a:prstGeom prst="rect">
            <a:avLst/>
          </a:prstGeom>
          <a:noFill/>
          <a:ln>
            <a:noFill/>
          </a:ln>
          <a:effectLst>
            <a:outerShdw blurRad="50800" dist="38100" dir="2700000" algn="tl" rotWithShape="0">
              <a:prstClr val="black">
                <a:alpha val="40000"/>
              </a:prstClr>
            </a:outerShdw>
          </a:effectLst>
        </p:spPr>
      </p:pic>
      <p:sp>
        <p:nvSpPr>
          <p:cNvPr id="36"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200" dirty="0">
                <a:solidFill>
                  <a:schemeClr val="tx1"/>
                </a:solidFill>
              </a:rPr>
              <a:t>Explore your data with freeform, drag and drop canvas</a:t>
            </a:r>
            <a:endParaRPr lang="en-IN" sz="3200" dirty="0">
              <a:solidFill>
                <a:schemeClr val="tx1"/>
              </a:solidFill>
            </a:endParaRPr>
          </a:p>
        </p:txBody>
      </p:sp>
      <p:sp>
        <p:nvSpPr>
          <p:cNvPr id="38" name="Rectangle 9"/>
          <p:cNvSpPr/>
          <p:nvPr/>
        </p:nvSpPr>
        <p:spPr>
          <a:xfrm>
            <a:off x="8767323" y="3290306"/>
            <a:ext cx="3110045" cy="646331"/>
          </a:xfrm>
          <a:prstGeom prst="rect">
            <a:avLst/>
          </a:prstGeom>
        </p:spPr>
        <p:txBody>
          <a:bodyPr wrap="square">
            <a:spAutoFit/>
          </a:bodyPr>
          <a:lstStyle/>
          <a:p>
            <a:r>
              <a:rPr lang="en-US" sz="1200" i="1" dirty="0">
                <a:solidFill>
                  <a:srgbClr val="000000"/>
                </a:solidFill>
              </a:rPr>
              <a:t>Power BI </a:t>
            </a:r>
            <a:r>
              <a:rPr lang="en-US" sz="1200" i="1" dirty="0" smtClean="0">
                <a:solidFill>
                  <a:srgbClr val="000000"/>
                </a:solidFill>
              </a:rPr>
              <a:t>Desktop allows you to explore your data and create insightful visualizations on a freeform canvas</a:t>
            </a:r>
            <a:endParaRPr lang="en-US" sz="1200" i="1" dirty="0">
              <a:solidFill>
                <a:srgbClr val="000000"/>
              </a:solidFill>
            </a:endParaRPr>
          </a:p>
        </p:txBody>
      </p:sp>
      <p:sp>
        <p:nvSpPr>
          <p:cNvPr id="39" name="TextBox 38"/>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243918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3405" y="668594"/>
            <a:ext cx="6022688" cy="6189407"/>
          </a:xfrm>
        </p:spPr>
        <p:txBody>
          <a:bodyPr/>
          <a:lstStyle/>
          <a:p>
            <a:pPr>
              <a:lnSpc>
                <a:spcPct val="100000"/>
              </a:lnSpc>
              <a:spcBef>
                <a:spcPts val="0"/>
              </a:spcBef>
              <a:spcAft>
                <a:spcPts val="300"/>
              </a:spcAft>
            </a:pPr>
            <a:r>
              <a:rPr lang="en-US" sz="1800" dirty="0">
                <a:ln w="3175">
                  <a:noFill/>
                </a:ln>
                <a:solidFill>
                  <a:schemeClr val="tx1"/>
                </a:solidFill>
              </a:rPr>
              <a:t>Visualize data and </a:t>
            </a:r>
            <a:r>
              <a:rPr lang="en-US" sz="1800" dirty="0" smtClean="0">
                <a:ln w="3175">
                  <a:noFill/>
                </a:ln>
                <a:solidFill>
                  <a:schemeClr val="tx1"/>
                </a:solidFill>
              </a:rPr>
              <a:t>author </a:t>
            </a:r>
            <a:r>
              <a:rPr lang="en-US" sz="1800" dirty="0">
                <a:ln w="3175">
                  <a:noFill/>
                </a:ln>
                <a:solidFill>
                  <a:schemeClr val="tx1"/>
                </a:solidFill>
              </a:rPr>
              <a:t>reports </a:t>
            </a:r>
          </a:p>
          <a:p>
            <a:pPr marL="548640" lvl="1" indent="-349250">
              <a:lnSpc>
                <a:spcPct val="100000"/>
              </a:lnSpc>
              <a:spcBef>
                <a:spcPts val="0"/>
              </a:spcBef>
              <a:spcAft>
                <a:spcPts val="300"/>
              </a:spcAft>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Depict data in compelling reports that tell stories using a range of interactive visualizations</a:t>
            </a:r>
            <a:endParaRPr lang="en-GB" sz="1600" dirty="0">
              <a:solidFill>
                <a:schemeClr val="tx1"/>
              </a:solidFill>
              <a:ea typeface="Calibri" panose="020F0502020204030204" pitchFamily="34" charset="0"/>
              <a:cs typeface="Times New Roman" panose="02020603050405020304" pitchFamily="18" charset="0"/>
            </a:endParaRPr>
          </a:p>
          <a:p>
            <a:pPr marL="548640" lvl="1" indent="-349250">
              <a:lnSpc>
                <a:spcPct val="100000"/>
              </a:lnSpc>
              <a:spcBef>
                <a:spcPts val="0"/>
              </a:spcBef>
              <a:spcAft>
                <a:spcPts val="300"/>
              </a:spcAft>
              <a:buFont typeface="Courier New" panose="02070309020205020404" pitchFamily="49" charset="0"/>
              <a:buChar char="o"/>
            </a:pPr>
            <a:r>
              <a:rPr lang="en-GB" sz="1600" dirty="0">
                <a:solidFill>
                  <a:schemeClr val="tx1"/>
                </a:solidFill>
                <a:ea typeface="Calibri" panose="020F0502020204030204" pitchFamily="34" charset="0"/>
                <a:cs typeface="Times New Roman" panose="02020603050405020304" pitchFamily="18" charset="0"/>
              </a:rPr>
              <a:t>Use data from </a:t>
            </a:r>
            <a:r>
              <a:rPr lang="en-GB" sz="1600" dirty="0" smtClean="0">
                <a:solidFill>
                  <a:schemeClr val="tx1"/>
                </a:solidFill>
                <a:ea typeface="Calibri" panose="020F0502020204030204" pitchFamily="34" charset="0"/>
                <a:cs typeface="Times New Roman" panose="02020603050405020304" pitchFamily="18" charset="0"/>
              </a:rPr>
              <a:t>many sources </a:t>
            </a:r>
            <a:r>
              <a:rPr lang="en-GB" sz="1600" dirty="0">
                <a:solidFill>
                  <a:schemeClr val="tx1"/>
                </a:solidFill>
                <a:ea typeface="Calibri" panose="020F0502020204030204" pitchFamily="34" charset="0"/>
                <a:cs typeface="Times New Roman" panose="02020603050405020304" pitchFamily="18" charset="0"/>
              </a:rPr>
              <a:t>in a single, consolidated </a:t>
            </a:r>
            <a:r>
              <a:rPr lang="en-GB" sz="1600" dirty="0" smtClean="0">
                <a:solidFill>
                  <a:schemeClr val="tx1"/>
                </a:solidFill>
                <a:ea typeface="Calibri" panose="020F0502020204030204" pitchFamily="34" charset="0"/>
                <a:cs typeface="Times New Roman" panose="02020603050405020304" pitchFamily="18" charset="0"/>
              </a:rPr>
              <a:t>report</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Create relationships via drag &amp; drop between 2 tables</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Apply filters in visualization, page, and reports</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Ability to drill down/up in column and scatter charts</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Support for inserting Shapes in the Report canvas</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Expand/Col</a:t>
            </a:r>
            <a:r>
              <a:rPr lang="en-GB" sz="1600" b="1" dirty="0" smtClean="0">
                <a:solidFill>
                  <a:schemeClr val="tx1"/>
                </a:solidFill>
                <a:ea typeface="Calibri" panose="020F0502020204030204" pitchFamily="34" charset="0"/>
                <a:cs typeface="Times New Roman" panose="02020603050405020304" pitchFamily="18" charset="0"/>
              </a:rPr>
              <a:t>l</a:t>
            </a:r>
            <a:r>
              <a:rPr lang="en-GB" sz="1600" dirty="0" smtClean="0">
                <a:solidFill>
                  <a:schemeClr val="tx1"/>
                </a:solidFill>
                <a:ea typeface="Calibri" panose="020F0502020204030204" pitchFamily="34" charset="0"/>
                <a:cs typeface="Times New Roman" panose="02020603050405020304" pitchFamily="18" charset="0"/>
              </a:rPr>
              <a:t>apse All for multiple tables in Fields pane</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Adjust reports to fit various screen sizes</a:t>
            </a:r>
          </a:p>
          <a:p>
            <a:pPr marL="548640" lvl="1" indent="-349250">
              <a:lnSpc>
                <a:spcPct val="100000"/>
              </a:lnSpc>
              <a:spcBef>
                <a:spcPts val="0"/>
              </a:spcBef>
              <a:spcAft>
                <a:spcPts val="300"/>
              </a:spcAft>
              <a:buFont typeface="Courier New" panose="02070309020205020404" pitchFamily="49" charset="0"/>
              <a:buChar char="o"/>
            </a:pPr>
            <a:r>
              <a:rPr lang="en-GB" sz="1600" dirty="0" smtClean="0">
                <a:solidFill>
                  <a:schemeClr val="tx1"/>
                </a:solidFill>
                <a:ea typeface="Calibri" panose="020F0502020204030204" pitchFamily="34" charset="0"/>
                <a:cs typeface="Times New Roman" panose="02020603050405020304" pitchFamily="18" charset="0"/>
              </a:rPr>
              <a:t>Rename and delete tables and columns</a:t>
            </a:r>
          </a:p>
          <a:p>
            <a:pPr marL="548640" lvl="1" indent="-349250">
              <a:lnSpc>
                <a:spcPct val="100000"/>
              </a:lnSpc>
              <a:spcBef>
                <a:spcPts val="0"/>
              </a:spcBef>
              <a:spcAft>
                <a:spcPts val="300"/>
              </a:spcAft>
              <a:buFont typeface="Courier New" panose="02070309020205020404" pitchFamily="49" charset="0"/>
              <a:buChar char="o"/>
            </a:pPr>
            <a:r>
              <a:rPr lang="en-US" sz="1600" dirty="0" smtClean="0">
                <a:solidFill>
                  <a:schemeClr val="tx1"/>
                </a:solidFill>
                <a:ea typeface="Calibri" panose="020F0502020204030204" pitchFamily="34" charset="0"/>
                <a:cs typeface="Times New Roman" panose="02020603050405020304" pitchFamily="18" charset="0"/>
              </a:rPr>
              <a:t>Support for </a:t>
            </a:r>
            <a:r>
              <a:rPr lang="en-US" sz="1600" dirty="0">
                <a:solidFill>
                  <a:schemeClr val="tx1"/>
                </a:solidFill>
                <a:ea typeface="Calibri" panose="020F0502020204030204" pitchFamily="34" charset="0"/>
                <a:cs typeface="Times New Roman" panose="02020603050405020304" pitchFamily="18" charset="0"/>
              </a:rPr>
              <a:t>median, standard deviation, and </a:t>
            </a:r>
            <a:r>
              <a:rPr lang="en-US" sz="1600" dirty="0" smtClean="0">
                <a:solidFill>
                  <a:schemeClr val="tx1"/>
                </a:solidFill>
                <a:ea typeface="Calibri" panose="020F0502020204030204" pitchFamily="34" charset="0"/>
                <a:cs typeface="Times New Roman" panose="02020603050405020304" pitchFamily="18" charset="0"/>
              </a:rPr>
              <a:t>variance</a:t>
            </a:r>
          </a:p>
          <a:p>
            <a:pPr marL="548640" lvl="1" indent="-349250">
              <a:lnSpc>
                <a:spcPct val="100000"/>
              </a:lnSpc>
              <a:spcBef>
                <a:spcPts val="0"/>
              </a:spcBef>
              <a:spcAft>
                <a:spcPts val="300"/>
              </a:spcAft>
              <a:buFont typeface="Courier New" panose="02070309020205020404" pitchFamily="49" charset="0"/>
              <a:buChar char="o"/>
            </a:pPr>
            <a:r>
              <a:rPr lang="en-US" sz="1600" dirty="0" smtClean="0">
                <a:solidFill>
                  <a:schemeClr val="tx1"/>
                </a:solidFill>
              </a:rPr>
              <a:t>Ability to incorporate custom visualizations</a:t>
            </a:r>
            <a:endParaRPr lang="en-GB" sz="1600" dirty="0">
              <a:solidFill>
                <a:schemeClr val="tx1"/>
              </a:solidFill>
              <a:ea typeface="Calibri" panose="020F0502020204030204" pitchFamily="34" charset="0"/>
              <a:cs typeface="Times New Roman" panose="02020603050405020304" pitchFamily="18" charset="0"/>
            </a:endParaRPr>
          </a:p>
          <a:p>
            <a:pPr marL="182845" lvl="1" indent="-182845">
              <a:lnSpc>
                <a:spcPct val="100000"/>
              </a:lnSpc>
              <a:spcBef>
                <a:spcPts val="300"/>
              </a:spcBef>
              <a:spcAft>
                <a:spcPts val="300"/>
              </a:spcAft>
              <a:buFont typeface="Arial" pitchFamily="34" charset="0"/>
              <a:buChar char="•"/>
            </a:pPr>
            <a:r>
              <a:rPr lang="en-US" sz="1800" dirty="0">
                <a:ln w="3175">
                  <a:noFill/>
                </a:ln>
                <a:solidFill>
                  <a:schemeClr val="tx1"/>
                </a:solidFill>
              </a:rPr>
              <a:t>Change </a:t>
            </a:r>
            <a:r>
              <a:rPr lang="en-US" sz="1800" dirty="0" smtClean="0">
                <a:ln w="3175">
                  <a:noFill/>
                </a:ln>
                <a:solidFill>
                  <a:schemeClr val="tx1"/>
                </a:solidFill>
              </a:rPr>
              <a:t>color, </a:t>
            </a:r>
            <a:r>
              <a:rPr lang="en-US" sz="1800" dirty="0">
                <a:ln w="3175">
                  <a:noFill/>
                </a:ln>
                <a:solidFill>
                  <a:schemeClr val="tx1"/>
                </a:solidFill>
              </a:rPr>
              <a:t>format and customize</a:t>
            </a:r>
          </a:p>
          <a:p>
            <a:pPr marL="548640" lvl="1" indent="-349250">
              <a:lnSpc>
                <a:spcPct val="100000"/>
              </a:lnSpc>
              <a:spcBef>
                <a:spcPts val="0"/>
              </a:spcBef>
              <a:spcAft>
                <a:spcPts val="300"/>
              </a:spcAft>
              <a:buFont typeface="Courier New" panose="02070309020205020404" pitchFamily="49" charset="0"/>
              <a:buChar char="o"/>
            </a:pPr>
            <a:r>
              <a:rPr lang="en-US" sz="1600" dirty="0" smtClean="0">
                <a:solidFill>
                  <a:schemeClr val="tx1"/>
                </a:solidFill>
                <a:ea typeface="Calibri" panose="020F0502020204030204" pitchFamily="34" charset="0"/>
                <a:cs typeface="Times New Roman" panose="02020603050405020304" pitchFamily="18" charset="0"/>
              </a:rPr>
              <a:t>Adjust Title</a:t>
            </a:r>
            <a:r>
              <a:rPr lang="en-US" sz="1600" dirty="0">
                <a:solidFill>
                  <a:schemeClr val="tx1"/>
                </a:solidFill>
                <a:ea typeface="Calibri" panose="020F0502020204030204" pitchFamily="34" charset="0"/>
                <a:cs typeface="Times New Roman" panose="02020603050405020304" pitchFamily="18" charset="0"/>
              </a:rPr>
              <a:t>, Background Color, Legend, Data </a:t>
            </a:r>
            <a:r>
              <a:rPr lang="en-US" sz="1600" dirty="0" smtClean="0">
                <a:solidFill>
                  <a:schemeClr val="tx1"/>
                </a:solidFill>
                <a:ea typeface="Calibri" panose="020F0502020204030204" pitchFamily="34" charset="0"/>
                <a:cs typeface="Times New Roman" panose="02020603050405020304" pitchFamily="18" charset="0"/>
              </a:rPr>
              <a:t>Labels including color saturation values</a:t>
            </a:r>
          </a:p>
          <a:p>
            <a:pPr marL="548640" lvl="1" indent="-349250">
              <a:lnSpc>
                <a:spcPct val="100000"/>
              </a:lnSpc>
              <a:spcBef>
                <a:spcPts val="0"/>
              </a:spcBef>
              <a:spcAft>
                <a:spcPts val="300"/>
              </a:spcAft>
              <a:buFont typeface="Courier New" panose="02070309020205020404" pitchFamily="49" charset="0"/>
              <a:buChar char="o"/>
            </a:pPr>
            <a:r>
              <a:rPr lang="en-US" sz="1600" dirty="0" smtClean="0">
                <a:solidFill>
                  <a:schemeClr val="tx1"/>
                </a:solidFill>
                <a:ea typeface="Calibri" panose="020F0502020204030204" pitchFamily="34" charset="0"/>
                <a:cs typeface="Times New Roman" panose="02020603050405020304" pitchFamily="18" charset="0"/>
              </a:rPr>
              <a:t>Change X-Axis label direction</a:t>
            </a:r>
            <a:endParaRPr lang="en-US" sz="1600" dirty="0">
              <a:solidFill>
                <a:schemeClr val="tx1"/>
              </a:solidFill>
              <a:ea typeface="Calibri" panose="020F0502020204030204" pitchFamily="34" charset="0"/>
              <a:cs typeface="Times New Roman" panose="02020603050405020304" pitchFamily="18" charset="0"/>
            </a:endParaRPr>
          </a:p>
          <a:p>
            <a:pPr marL="548640" lvl="1" indent="-349250">
              <a:lnSpc>
                <a:spcPct val="100000"/>
              </a:lnSpc>
              <a:spcBef>
                <a:spcPts val="0"/>
              </a:spcBef>
              <a:spcAft>
                <a:spcPts val="300"/>
              </a:spcAft>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New visual color formatting with fixed and data driven settings</a:t>
            </a:r>
          </a:p>
          <a:p>
            <a:pPr marL="548640" lvl="1" indent="-349250">
              <a:lnSpc>
                <a:spcPct val="100000"/>
              </a:lnSpc>
              <a:spcBef>
                <a:spcPts val="0"/>
              </a:spcBef>
              <a:spcAft>
                <a:spcPts val="300"/>
              </a:spcAft>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Linear or Logarithmic scales for values in Y-axis</a:t>
            </a:r>
          </a:p>
          <a:p>
            <a:pPr marL="0" indent="0">
              <a:lnSpc>
                <a:spcPct val="100000"/>
              </a:lnSpc>
              <a:spcBef>
                <a:spcPts val="600"/>
              </a:spcBef>
              <a:spcAft>
                <a:spcPts val="600"/>
              </a:spcAft>
              <a:buNone/>
            </a:pPr>
            <a:endParaRPr lang="en-GB" sz="1400" dirty="0">
              <a:solidFill>
                <a:schemeClr val="tx1"/>
              </a:solidFill>
            </a:endParaRPr>
          </a:p>
          <a:p>
            <a:pPr lvl="1">
              <a:lnSpc>
                <a:spcPct val="100000"/>
              </a:lnSpc>
              <a:spcBef>
                <a:spcPts val="600"/>
              </a:spcBef>
              <a:spcAft>
                <a:spcPts val="600"/>
              </a:spcAft>
            </a:pPr>
            <a:endParaRPr lang="en-GB" sz="1200" dirty="0" smtClean="0">
              <a:solidFill>
                <a:schemeClr val="tx1"/>
              </a:solidFill>
            </a:endParaRPr>
          </a:p>
        </p:txBody>
      </p:sp>
      <p:sp>
        <p:nvSpPr>
          <p:cNvPr id="2" name="Title 1"/>
          <p:cNvSpPr>
            <a:spLocks noGrp="1"/>
          </p:cNvSpPr>
          <p:nvPr>
            <p:ph type="title"/>
          </p:nvPr>
        </p:nvSpPr>
        <p:spPr>
          <a:xfrm>
            <a:off x="2849060" y="-1"/>
            <a:ext cx="9342940" cy="668595"/>
          </a:xfrm>
          <a:solidFill>
            <a:schemeClr val="bg1"/>
          </a:solidFill>
        </p:spPr>
        <p:txBody>
          <a:bodyPr/>
          <a:lstStyle/>
          <a:p>
            <a:r>
              <a:rPr lang="en-US" sz="3200" dirty="0" smtClean="0">
                <a:solidFill>
                  <a:schemeClr val="tx1"/>
                </a:solidFill>
              </a:rPr>
              <a:t>Deliver </a:t>
            </a:r>
            <a:r>
              <a:rPr lang="en-US" sz="3200" dirty="0">
                <a:solidFill>
                  <a:schemeClr val="tx1"/>
                </a:solidFill>
              </a:rPr>
              <a:t>valuable </a:t>
            </a:r>
            <a:r>
              <a:rPr lang="en-US" sz="3200" dirty="0" smtClean="0">
                <a:solidFill>
                  <a:schemeClr val="tx1"/>
                </a:solidFill>
              </a:rPr>
              <a:t>insights with customizable visual reports</a:t>
            </a:r>
            <a:endParaRPr lang="en-US" sz="3200" dirty="0">
              <a:solidFill>
                <a:schemeClr val="tx1"/>
              </a:solidFill>
            </a:endParaRPr>
          </a:p>
        </p:txBody>
      </p:sp>
      <p:sp>
        <p:nvSpPr>
          <p:cNvPr id="60" name="Rectangle 9"/>
          <p:cNvSpPr/>
          <p:nvPr/>
        </p:nvSpPr>
        <p:spPr>
          <a:xfrm>
            <a:off x="8888360" y="3826655"/>
            <a:ext cx="2929849" cy="646331"/>
          </a:xfrm>
          <a:prstGeom prst="rect">
            <a:avLst/>
          </a:prstGeom>
        </p:spPr>
        <p:txBody>
          <a:bodyPr wrap="square">
            <a:spAutoFit/>
          </a:bodyPr>
          <a:lstStyle/>
          <a:p>
            <a:r>
              <a:rPr lang="en-US" sz="1200" i="1" dirty="0">
                <a:solidFill>
                  <a:srgbClr val="000000"/>
                </a:solidFill>
              </a:rPr>
              <a:t>Power BI </a:t>
            </a:r>
            <a:r>
              <a:rPr lang="en-US" sz="1200" i="1" dirty="0" smtClean="0">
                <a:solidFill>
                  <a:srgbClr val="000000"/>
                </a:solidFill>
              </a:rPr>
              <a:t>Desktop allows you to create and customize  reports that tell visually compelling data stories</a:t>
            </a:r>
            <a:endParaRPr lang="en-US" sz="1200" i="1" dirty="0">
              <a:solidFill>
                <a:srgbClr val="000000"/>
              </a:solidFill>
            </a:endParaRPr>
          </a:p>
        </p:txBody>
      </p:sp>
      <p:grpSp>
        <p:nvGrpSpPr>
          <p:cNvPr id="68" name="Group 67"/>
          <p:cNvGrpSpPr/>
          <p:nvPr/>
        </p:nvGrpSpPr>
        <p:grpSpPr>
          <a:xfrm>
            <a:off x="2" y="1"/>
            <a:ext cx="2849058" cy="6858000"/>
            <a:chOff x="2" y="1"/>
            <a:chExt cx="2849058" cy="6858000"/>
          </a:xfrm>
        </p:grpSpPr>
        <p:sp>
          <p:nvSpPr>
            <p:cNvPr id="69" name="Rectangle 68"/>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t>
              </a:r>
              <a:r>
                <a:rPr lang="en-US" sz="1400" b="1" dirty="0" smtClean="0">
                  <a:solidFill>
                    <a:srgbClr val="000000"/>
                  </a:solidFill>
                  <a:ea typeface="Segoe UI" pitchFamily="34" charset="0"/>
                  <a:cs typeface="Segoe UI" pitchFamily="34" charset="0"/>
                </a:rPr>
                <a:t>&amp;</a:t>
              </a:r>
            </a:p>
            <a:p>
              <a:pPr algn="ctr" defTabSz="932472" fontAlgn="base">
                <a:spcBef>
                  <a:spcPct val="0"/>
                </a:spcBef>
                <a:spcAft>
                  <a:spcPct val="0"/>
                </a:spcAft>
              </a:pPr>
              <a:r>
                <a:rPr lang="en-US" sz="1400" b="1" dirty="0" smtClean="0">
                  <a:solidFill>
                    <a:srgbClr val="000000"/>
                  </a:solidFill>
                  <a:ea typeface="Segoe UI" pitchFamily="34" charset="0"/>
                  <a:cs typeface="Segoe UI" pitchFamily="34" charset="0"/>
                </a:rPr>
                <a:t>collaborate </a:t>
              </a:r>
              <a:endParaRPr lang="en-US" sz="1400" b="1" dirty="0">
                <a:solidFill>
                  <a:srgbClr val="000000"/>
                </a:solidFill>
                <a:ea typeface="Segoe UI" pitchFamily="34" charset="0"/>
                <a:cs typeface="Segoe UI" pitchFamily="34" charset="0"/>
              </a:endParaRPr>
            </a:p>
          </p:txBody>
        </p:sp>
        <p:grpSp>
          <p:nvGrpSpPr>
            <p:cNvPr id="75" name="Group 38"/>
            <p:cNvGrpSpPr>
              <a:grpSpLocks noChangeAspect="1"/>
            </p:cNvGrpSpPr>
            <p:nvPr/>
          </p:nvGrpSpPr>
          <p:grpSpPr>
            <a:xfrm>
              <a:off x="676996" y="3930692"/>
              <a:ext cx="383905" cy="351536"/>
              <a:chOff x="4363684" y="5330386"/>
              <a:chExt cx="1409956" cy="1291077"/>
            </a:xfrm>
            <a:solidFill>
              <a:srgbClr val="217346"/>
            </a:solidFill>
          </p:grpSpPr>
          <p:sp>
            <p:nvSpPr>
              <p:cNvPr id="102"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3"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6"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77"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8" name="Group 77"/>
            <p:cNvGrpSpPr/>
            <p:nvPr/>
          </p:nvGrpSpPr>
          <p:grpSpPr>
            <a:xfrm>
              <a:off x="1264851" y="3482890"/>
              <a:ext cx="292254" cy="354906"/>
              <a:chOff x="1296521" y="3253388"/>
              <a:chExt cx="292254" cy="354906"/>
            </a:xfrm>
            <a:solidFill>
              <a:srgbClr val="F2C812"/>
            </a:solidFill>
          </p:grpSpPr>
          <p:sp>
            <p:nvSpPr>
              <p:cNvPr id="99" name="Isosceles Triangle 9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Isosceles Triangle 99"/>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Isosceles Triangle 100"/>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6" name="Isosceles Triangle 9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2" name="Group 81"/>
            <p:cNvGrpSpPr/>
            <p:nvPr/>
          </p:nvGrpSpPr>
          <p:grpSpPr>
            <a:xfrm rot="16043978">
              <a:off x="1317220" y="4717577"/>
              <a:ext cx="292254" cy="354906"/>
              <a:chOff x="1296521" y="3253388"/>
              <a:chExt cx="292254" cy="354906"/>
            </a:xfrm>
            <a:solidFill>
              <a:srgbClr val="F2C812"/>
            </a:solidFill>
          </p:grpSpPr>
          <p:sp>
            <p:nvSpPr>
              <p:cNvPr id="93" name="Isosceles Triangle 92"/>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Isosceles Triangle 9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4"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5" name="Rectangle 84"/>
            <p:cNvSpPr/>
            <p:nvPr/>
          </p:nvSpPr>
          <p:spPr>
            <a:xfrm>
              <a:off x="1600398" y="2677430"/>
              <a:ext cx="820353" cy="307777"/>
            </a:xfrm>
            <a:prstGeom prst="rect">
              <a:avLst/>
            </a:prstGeom>
          </p:spPr>
          <p:txBody>
            <a:bodyPr wrap="none">
              <a:spAutoFit/>
            </a:bodyPr>
            <a:lstStyle/>
            <a:p>
              <a:pPr algn="ctr"/>
              <a:r>
                <a:rPr lang="en-US" sz="1400" b="1" dirty="0" smtClean="0">
                  <a:solidFill>
                    <a:srgbClr val="000000"/>
                  </a:solidFill>
                  <a:ea typeface="Segoe UI" pitchFamily="34" charset="0"/>
                  <a:cs typeface="Segoe UI" pitchFamily="34" charset="0"/>
                </a:rPr>
                <a:t>Explore</a:t>
              </a:r>
              <a:endParaRPr lang="en-US" sz="1600" dirty="0">
                <a:solidFill>
                  <a:srgbClr val="000000"/>
                </a:solidFill>
              </a:endParaRPr>
            </a:p>
          </p:txBody>
        </p:sp>
        <p:sp>
          <p:nvSpPr>
            <p:cNvPr id="86" name="Rectangle 85"/>
            <p:cNvSpPr/>
            <p:nvPr/>
          </p:nvSpPr>
          <p:spPr>
            <a:xfrm>
              <a:off x="509174" y="1475232"/>
              <a:ext cx="838756" cy="307777"/>
            </a:xfrm>
            <a:prstGeom prst="rect">
              <a:avLst/>
            </a:prstGeom>
          </p:spPr>
          <p:txBody>
            <a:bodyPr wrap="none">
              <a:spAutoFit/>
            </a:bodyPr>
            <a:lstStyle/>
            <a:p>
              <a:r>
                <a:rPr lang="en-US" sz="1400" b="1" dirty="0" smtClean="0">
                  <a:solidFill>
                    <a:srgbClr val="000000"/>
                  </a:solidFill>
                  <a:ea typeface="Segoe UI" pitchFamily="34" charset="0"/>
                  <a:cs typeface="Segoe UI" pitchFamily="34" charset="0"/>
                </a:rPr>
                <a:t>Prepare</a:t>
              </a:r>
              <a:endParaRPr lang="en-US" sz="1400" dirty="0">
                <a:solidFill>
                  <a:srgbClr val="000000"/>
                </a:solidFill>
              </a:endParaRPr>
            </a:p>
          </p:txBody>
        </p:sp>
        <p:sp>
          <p:nvSpPr>
            <p:cNvPr id="87" name="Freeform 86"/>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88" name="Freeform 87"/>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9" name="Freeform 88"/>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rot="2745734">
              <a:off x="1245212" y="2402623"/>
              <a:ext cx="1179229" cy="1620846"/>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rot="2745734">
              <a:off x="987058" y="4777043"/>
              <a:ext cx="165044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8360" y="1754142"/>
            <a:ext cx="2929849" cy="1876694"/>
          </a:xfrm>
          <a:prstGeom prst="rect">
            <a:avLst/>
          </a:prstGeom>
          <a:ln>
            <a:noFill/>
          </a:ln>
          <a:effectLst>
            <a:outerShdw blurRad="292100" dist="139700" dir="2700000" algn="tl" rotWithShape="0">
              <a:srgbClr val="333333">
                <a:alpha val="65000"/>
              </a:srgbClr>
            </a:outerShdw>
          </a:effectLst>
        </p:spPr>
      </p:pic>
      <p:sp>
        <p:nvSpPr>
          <p:cNvPr id="37" name="TextBox 36"/>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32115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10224" y="1783009"/>
            <a:ext cx="4821917" cy="4142673"/>
          </a:xfrm>
        </p:spPr>
        <p:txBody>
          <a:bodyPr wrap="square">
            <a:spAutoFit/>
          </a:bodyPr>
          <a:lstStyle/>
          <a:p>
            <a:pPr marL="342900" indent="-342900" defTabSz="914400">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Save Power BI </a:t>
            </a:r>
            <a:r>
              <a:rPr lang="en-US" sz="2000" dirty="0" smtClean="0">
                <a:solidFill>
                  <a:schemeClr val="tx1"/>
                </a:solidFill>
                <a:ea typeface="Calibri" panose="020F0502020204030204" pitchFamily="34" charset="0"/>
                <a:cs typeface="Times New Roman" panose="02020603050405020304" pitchFamily="18" charset="0"/>
              </a:rPr>
              <a:t>Desktop </a:t>
            </a:r>
            <a:r>
              <a:rPr lang="en-US" sz="2000" dirty="0">
                <a:solidFill>
                  <a:schemeClr val="tx1"/>
                </a:solidFill>
                <a:ea typeface="Calibri" panose="020F0502020204030204" pitchFamily="34" charset="0"/>
                <a:cs typeface="Times New Roman" panose="02020603050405020304" pitchFamily="18" charset="0"/>
              </a:rPr>
              <a:t>report files and </a:t>
            </a:r>
            <a:r>
              <a:rPr lang="en-US" sz="2000" dirty="0" smtClean="0">
                <a:solidFill>
                  <a:schemeClr val="tx1"/>
                </a:solidFill>
                <a:ea typeface="Calibri" panose="020F0502020204030204" pitchFamily="34" charset="0"/>
                <a:cs typeface="Times New Roman" panose="02020603050405020304" pitchFamily="18" charset="0"/>
              </a:rPr>
              <a:t>easily publish </a:t>
            </a:r>
            <a:r>
              <a:rPr lang="en-US" sz="2000" dirty="0">
                <a:solidFill>
                  <a:schemeClr val="tx1"/>
                </a:solidFill>
                <a:ea typeface="Calibri" panose="020F0502020204030204" pitchFamily="34" charset="0"/>
                <a:cs typeface="Times New Roman" panose="02020603050405020304" pitchFamily="18" charset="0"/>
              </a:rPr>
              <a:t>them to </a:t>
            </a:r>
            <a:r>
              <a:rPr lang="en-US" sz="2000" dirty="0" smtClean="0">
                <a:solidFill>
                  <a:schemeClr val="tx1"/>
                </a:solidFill>
                <a:ea typeface="Calibri" panose="020F0502020204030204" pitchFamily="34" charset="0"/>
                <a:cs typeface="Times New Roman" panose="02020603050405020304" pitchFamily="18" charset="0"/>
              </a:rPr>
              <a:t>Power BI</a:t>
            </a:r>
            <a:endParaRPr lang="en-US" sz="2000" dirty="0">
              <a:solidFill>
                <a:schemeClr val="tx1"/>
              </a:solidFill>
              <a:ea typeface="Calibri" panose="020F0502020204030204" pitchFamily="34" charset="0"/>
              <a:cs typeface="Times New Roman" panose="02020603050405020304" pitchFamily="18" charset="0"/>
            </a:endParaRPr>
          </a:p>
          <a:p>
            <a:pPr marL="342900" indent="-342900" defTabSz="914400">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Share as appropriate with other Power BI users in your </a:t>
            </a:r>
            <a:r>
              <a:rPr lang="en-US" sz="2000" dirty="0" smtClean="0">
                <a:solidFill>
                  <a:schemeClr val="tx1"/>
                </a:solidFill>
                <a:ea typeface="Calibri" panose="020F0502020204030204" pitchFamily="34" charset="0"/>
                <a:cs typeface="Times New Roman" panose="02020603050405020304" pitchFamily="18" charset="0"/>
              </a:rPr>
              <a:t>organization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Changes to dashboards automatically sync across all </a:t>
            </a:r>
            <a:r>
              <a:rPr lang="en-US" sz="2000" dirty="0" smtClean="0">
                <a:solidFill>
                  <a:schemeClr val="tx1"/>
                </a:solidFill>
                <a:ea typeface="Calibri" panose="020F0502020204030204" pitchFamily="34" charset="0"/>
                <a:cs typeface="Times New Roman" panose="02020603050405020304" pitchFamily="18" charset="0"/>
              </a:rPr>
              <a:t>users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smtClean="0">
                <a:solidFill>
                  <a:schemeClr val="tx1"/>
                </a:solidFill>
                <a:ea typeface="Calibri" panose="020F0502020204030204" pitchFamily="34" charset="0"/>
                <a:cs typeface="Times New Roman" panose="02020603050405020304" pitchFamily="18" charset="0"/>
              </a:rPr>
              <a:t>Copy table, cells or columns to clipboard</a:t>
            </a:r>
          </a:p>
          <a:p>
            <a:pPr marL="342900" indent="-342900" defTabSz="914400" fontAlgn="base">
              <a:lnSpc>
                <a:spcPct val="100000"/>
              </a:lnSpc>
              <a:spcBef>
                <a:spcPts val="600"/>
              </a:spcBef>
              <a:spcAft>
                <a:spcPts val="600"/>
              </a:spcAft>
              <a:buFont typeface="Symbol" panose="05050102010706020507" pitchFamily="18" charset="2"/>
              <a:buChar char=""/>
            </a:pPr>
            <a:endParaRPr lang="en-US" sz="2000" dirty="0">
              <a:solidFill>
                <a:schemeClr val="tx1"/>
              </a:solidFill>
              <a:ea typeface="Calibri" panose="020F0502020204030204" pitchFamily="34" charset="0"/>
              <a:cs typeface="Times New Roman" panose="02020603050405020304" pitchFamily="18" charset="0"/>
            </a:endParaRPr>
          </a:p>
          <a:p>
            <a:pPr marL="0" indent="0" defTabSz="914400" fontAlgn="base">
              <a:lnSpc>
                <a:spcPct val="100000"/>
              </a:lnSpc>
              <a:spcBef>
                <a:spcPts val="600"/>
              </a:spcBef>
              <a:spcAft>
                <a:spcPts val="600"/>
              </a:spcAft>
              <a:buNone/>
            </a:pPr>
            <a:r>
              <a:rPr lang="en-US" sz="2000" dirty="0" smtClean="0">
                <a:solidFill>
                  <a:schemeClr val="tx1"/>
                </a:solidFill>
                <a:ea typeface="Calibri" panose="020F0502020204030204" pitchFamily="34" charset="0"/>
                <a:cs typeface="Times New Roman" panose="02020603050405020304" pitchFamily="18" charset="0"/>
              </a:rPr>
              <a:t> </a:t>
            </a:r>
            <a:endParaRPr lang="en-US" sz="2000" dirty="0">
              <a:solidFill>
                <a:schemeClr val="tx1"/>
              </a:solidFill>
              <a:ea typeface="Calibri" panose="020F0502020204030204" pitchFamily="34" charset="0"/>
              <a:cs typeface="Times New Roman" panose="02020603050405020304" pitchFamily="18" charset="0"/>
            </a:endParaRPr>
          </a:p>
        </p:txBody>
      </p:sp>
      <p:sp>
        <p:nvSpPr>
          <p:cNvPr id="63" name="Rectangle 62"/>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t>
            </a:r>
            <a:r>
              <a:rPr lang="en-US" sz="1400" b="1" dirty="0" smtClean="0">
                <a:ea typeface="Segoe UI" pitchFamily="34" charset="0"/>
                <a:cs typeface="Segoe UI" pitchFamily="34" charset="0"/>
              </a:rPr>
              <a:t>&amp;</a:t>
            </a:r>
          </a:p>
          <a:p>
            <a:pPr algn="ctr" defTabSz="932472" fontAlgn="base">
              <a:spcBef>
                <a:spcPct val="0"/>
              </a:spcBef>
              <a:spcAft>
                <a:spcPct val="0"/>
              </a:spcAft>
            </a:pPr>
            <a:r>
              <a:rPr lang="en-US" sz="1400" b="1" dirty="0" smtClean="0">
                <a:ea typeface="Segoe UI" pitchFamily="34" charset="0"/>
                <a:cs typeface="Segoe UI" pitchFamily="34" charset="0"/>
              </a:rPr>
              <a:t>collaborate </a:t>
            </a:r>
            <a:endParaRPr lang="en-US" sz="1400" b="1" dirty="0">
              <a:ea typeface="Segoe UI" pitchFamily="34" charset="0"/>
              <a:cs typeface="Segoe UI" pitchFamily="34" charset="0"/>
            </a:endParaRPr>
          </a:p>
        </p:txBody>
      </p:sp>
      <p:grpSp>
        <p:nvGrpSpPr>
          <p:cNvPr id="68" name="Group 38"/>
          <p:cNvGrpSpPr>
            <a:grpSpLocks noChangeAspect="1"/>
          </p:cNvGrpSpPr>
          <p:nvPr/>
        </p:nvGrpSpPr>
        <p:grpSpPr>
          <a:xfrm>
            <a:off x="676996" y="3930692"/>
            <a:ext cx="383905" cy="351536"/>
            <a:chOff x="4363684" y="5330386"/>
            <a:chExt cx="1409956" cy="1291077"/>
          </a:xfrm>
          <a:solidFill>
            <a:srgbClr val="217346"/>
          </a:solidFill>
        </p:grpSpPr>
        <p:sp>
          <p:nvSpPr>
            <p:cNvPr id="71"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72"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3"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4"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5" name="Group 74"/>
          <p:cNvGrpSpPr/>
          <p:nvPr/>
        </p:nvGrpSpPr>
        <p:grpSpPr>
          <a:xfrm>
            <a:off x="1264851" y="3482890"/>
            <a:ext cx="292254" cy="354906"/>
            <a:chOff x="1296521" y="3253388"/>
            <a:chExt cx="292254" cy="354906"/>
          </a:xfrm>
          <a:solidFill>
            <a:srgbClr val="F2C812"/>
          </a:solidFill>
        </p:grpSpPr>
        <p:sp>
          <p:nvSpPr>
            <p:cNvPr id="76" name="Isosceles Triangle 75"/>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Isosceles Triangle 77"/>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80" name="Isosceles Triangle 79"/>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Isosceles Triangle 80"/>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Isosceles Triangle 81"/>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p:cNvGrpSpPr/>
          <p:nvPr/>
        </p:nvGrpSpPr>
        <p:grpSpPr>
          <a:xfrm rot="16043978">
            <a:off x="1317220" y="4717577"/>
            <a:ext cx="292254" cy="354906"/>
            <a:chOff x="1296521" y="3253388"/>
            <a:chExt cx="292254" cy="354906"/>
          </a:xfrm>
          <a:solidFill>
            <a:srgbClr val="F2C812"/>
          </a:solidFill>
        </p:grpSpPr>
        <p:sp>
          <p:nvSpPr>
            <p:cNvPr id="84" name="Isosceles Triangle 8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Isosceles Triangle 8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8"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9" name="Rectangle 88"/>
          <p:cNvSpPr/>
          <p:nvPr/>
        </p:nvSpPr>
        <p:spPr>
          <a:xfrm>
            <a:off x="1600398" y="2677430"/>
            <a:ext cx="820353" cy="307777"/>
          </a:xfrm>
          <a:prstGeom prst="rect">
            <a:avLst/>
          </a:prstGeom>
        </p:spPr>
        <p:txBody>
          <a:bodyPr wrap="none">
            <a:spAutoFit/>
          </a:bodyPr>
          <a:lstStyle/>
          <a:p>
            <a:pPr algn="ctr"/>
            <a:r>
              <a:rPr lang="en-US" sz="1400" b="1" dirty="0" smtClean="0">
                <a:ea typeface="Segoe UI" pitchFamily="34" charset="0"/>
                <a:cs typeface="Segoe UI" pitchFamily="34" charset="0"/>
              </a:rPr>
              <a:t>Explore</a:t>
            </a:r>
            <a:endParaRPr lang="en-US" sz="1600" dirty="0"/>
          </a:p>
        </p:txBody>
      </p:sp>
      <p:sp>
        <p:nvSpPr>
          <p:cNvPr id="90" name="Rectangle 89"/>
          <p:cNvSpPr/>
          <p:nvPr/>
        </p:nvSpPr>
        <p:spPr>
          <a:xfrm>
            <a:off x="509174" y="1475232"/>
            <a:ext cx="838756" cy="307777"/>
          </a:xfrm>
          <a:prstGeom prst="rect">
            <a:avLst/>
          </a:prstGeom>
        </p:spPr>
        <p:txBody>
          <a:bodyPr wrap="none">
            <a:spAutoFit/>
          </a:bodyPr>
          <a:lstStyle/>
          <a:p>
            <a:r>
              <a:rPr lang="en-US" sz="1400" b="1" dirty="0" smtClean="0">
                <a:ea typeface="Segoe UI" pitchFamily="34" charset="0"/>
                <a:cs typeface="Segoe UI" pitchFamily="34" charset="0"/>
              </a:rPr>
              <a:t>Prepare</a:t>
            </a:r>
            <a:endParaRPr lang="en-US" sz="1400" dirty="0"/>
          </a:p>
        </p:txBody>
      </p:sp>
      <p:sp>
        <p:nvSpPr>
          <p:cNvPr id="91" name="Freeform 90"/>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92" name="Freeform 91"/>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93" name="Freeform 92"/>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rot="2745734">
            <a:off x="363759" y="1085979"/>
            <a:ext cx="157324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rot="2745734">
            <a:off x="1207007" y="2364693"/>
            <a:ext cx="1179229" cy="1626380"/>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rot="2745734">
            <a:off x="248044" y="3819677"/>
            <a:ext cx="1626798" cy="122767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91440">
              <a:lnSpc>
                <a:spcPct val="100000"/>
              </a:lnSpc>
            </a:pPr>
            <a:r>
              <a:rPr lang="en-US" sz="2800" dirty="0">
                <a:solidFill>
                  <a:schemeClr val="tx1"/>
                </a:solidFill>
              </a:rPr>
              <a:t>Share </a:t>
            </a:r>
            <a:r>
              <a:rPr lang="en-US" sz="2800" dirty="0" smtClean="0">
                <a:solidFill>
                  <a:schemeClr val="tx1"/>
                </a:solidFill>
              </a:rPr>
              <a:t>reports, visualizations and data with </a:t>
            </a:r>
            <a:r>
              <a:rPr lang="en-US" sz="2800" dirty="0">
                <a:solidFill>
                  <a:schemeClr val="tx1"/>
                </a:solidFill>
              </a:rPr>
              <a:t>a broad audience</a:t>
            </a:r>
            <a:endParaRPr lang="en-IN" sz="2800" dirty="0">
              <a:solidFill>
                <a:schemeClr val="tx1"/>
              </a:solidFill>
            </a:endParaRPr>
          </a:p>
        </p:txBody>
      </p:sp>
      <p:sp>
        <p:nvSpPr>
          <p:cNvPr id="40" name="TextBox 39"/>
          <p:cNvSpPr txBox="1"/>
          <p:nvPr/>
        </p:nvSpPr>
        <p:spPr>
          <a:xfrm>
            <a:off x="7966265" y="3477122"/>
            <a:ext cx="3572260" cy="276999"/>
          </a:xfrm>
          <a:prstGeom prst="rect">
            <a:avLst/>
          </a:prstGeom>
        </p:spPr>
        <p:txBody>
          <a:bodyPr wrap="square">
            <a:spAutoFit/>
          </a:bodyPr>
          <a:lstStyle>
            <a:defPPr>
              <a:defRPr lang="en-US"/>
            </a:defPPr>
            <a:lvl1pPr>
              <a:defRPr sz="1200" i="1">
                <a:solidFill>
                  <a:srgbClr val="000000"/>
                </a:solidFill>
              </a:defRPr>
            </a:lvl1pPr>
          </a:lstStyle>
          <a:p>
            <a:r>
              <a:rPr lang="en-US" dirty="0"/>
              <a:t>Import Power BI Desktop file in Power BI service </a:t>
            </a:r>
          </a:p>
        </p:txBody>
      </p:sp>
      <p:sp>
        <p:nvSpPr>
          <p:cNvPr id="41" name="TextBox 40"/>
          <p:cNvSpPr txBox="1"/>
          <p:nvPr/>
        </p:nvSpPr>
        <p:spPr>
          <a:xfrm>
            <a:off x="7966265" y="6117017"/>
            <a:ext cx="3572260" cy="276999"/>
          </a:xfrm>
          <a:prstGeom prst="rect">
            <a:avLst/>
          </a:prstGeom>
        </p:spPr>
        <p:txBody>
          <a:bodyPr wrap="square">
            <a:spAutoFit/>
          </a:bodyPr>
          <a:lstStyle>
            <a:defPPr>
              <a:defRPr lang="en-US"/>
            </a:defPPr>
            <a:lvl1pPr>
              <a:defRPr sz="1200" i="1">
                <a:solidFill>
                  <a:srgbClr val="000000"/>
                </a:solidFill>
              </a:defRPr>
            </a:lvl1pPr>
          </a:lstStyle>
          <a:p>
            <a:r>
              <a:rPr lang="en-US" dirty="0" smtClean="0"/>
              <a:t>Publish from Power BI Desktop to Power </a:t>
            </a:r>
            <a:r>
              <a:rPr lang="en-US" dirty="0"/>
              <a:t>BI service </a:t>
            </a:r>
          </a:p>
        </p:txBody>
      </p:sp>
      <p:pic>
        <p:nvPicPr>
          <p:cNvPr id="42" name="Picture 41"/>
          <p:cNvPicPr>
            <a:picLocks noChangeAspect="1"/>
          </p:cNvPicPr>
          <p:nvPr/>
        </p:nvPicPr>
        <p:blipFill>
          <a:blip r:embed="rId3"/>
          <a:stretch>
            <a:fillRect/>
          </a:stretch>
        </p:blipFill>
        <p:spPr>
          <a:xfrm>
            <a:off x="8005891" y="4080679"/>
            <a:ext cx="3657600" cy="1940651"/>
          </a:xfrm>
          <a:prstGeom prst="rect">
            <a:avLst/>
          </a:prstGeom>
          <a:ln>
            <a:noFill/>
          </a:ln>
          <a:effectLst>
            <a:outerShdw blurRad="50800" dist="38100" dir="2700000" algn="tl" rotWithShape="0">
              <a:prstClr val="black">
                <a:alpha val="40000"/>
              </a:prstClr>
            </a:outerShdw>
          </a:effectLst>
        </p:spPr>
      </p:pic>
      <p:pic>
        <p:nvPicPr>
          <p:cNvPr id="43" name="Picture 42"/>
          <p:cNvPicPr>
            <a:picLocks noChangeAspect="1"/>
          </p:cNvPicPr>
          <p:nvPr/>
        </p:nvPicPr>
        <p:blipFill>
          <a:blip r:embed="rId4"/>
          <a:stretch>
            <a:fillRect/>
          </a:stretch>
        </p:blipFill>
        <p:spPr>
          <a:xfrm>
            <a:off x="7966265" y="1656967"/>
            <a:ext cx="3657600" cy="1690718"/>
          </a:xfrm>
          <a:prstGeom prst="rect">
            <a:avLst/>
          </a:prstGeom>
          <a:effectLst>
            <a:outerShdw blurRad="50800" dist="38100" dir="2700000" algn="tl" rotWithShape="0">
              <a:prstClr val="black">
                <a:alpha val="40000"/>
              </a:prstClr>
            </a:outerShdw>
          </a:effectLst>
        </p:spPr>
      </p:pic>
      <p:sp>
        <p:nvSpPr>
          <p:cNvPr id="44" name="TextBox 43"/>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373970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8477" y="2810553"/>
            <a:ext cx="11653523" cy="1158793"/>
          </a:xfrm>
        </p:spPr>
        <p:txBody>
          <a:bodyPr/>
          <a:lstStyle/>
          <a:p>
            <a:r>
              <a:rPr lang="en-US" dirty="0" smtClean="0">
                <a:solidFill>
                  <a:schemeClr val="bg1"/>
                </a:solidFill>
              </a:rPr>
              <a:t>Demos</a:t>
            </a:r>
            <a:endParaRPr lang="en-US" dirty="0">
              <a:solidFill>
                <a:schemeClr val="bg1"/>
              </a:solidFill>
            </a:endParaRPr>
          </a:p>
        </p:txBody>
      </p:sp>
    </p:spTree>
    <p:extLst>
      <p:ext uri="{BB962C8B-B14F-4D97-AF65-F5344CB8AC3E}">
        <p14:creationId xmlns:p14="http://schemas.microsoft.com/office/powerpoint/2010/main" val="188672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3948545" y="1005840"/>
            <a:ext cx="173715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rgbClr val="494949"/>
                    </a:gs>
                    <a:gs pos="30000">
                      <a:srgbClr val="494949"/>
                    </a:gs>
                  </a:gsLst>
                  <a:lin ang="5400000" scaled="0"/>
                </a:gradFill>
              </a:rPr>
              <a:t>Instructions</a:t>
            </a:r>
          </a:p>
        </p:txBody>
      </p:sp>
      <p:sp>
        <p:nvSpPr>
          <p:cNvPr id="9" name="TextBox 8"/>
          <p:cNvSpPr txBox="1"/>
          <p:nvPr/>
        </p:nvSpPr>
        <p:spPr>
          <a:xfrm>
            <a:off x="6139189" y="1005840"/>
            <a:ext cx="17719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494949"/>
                    </a:gs>
                    <a:gs pos="30000">
                      <a:srgbClr val="494949"/>
                    </a:gs>
                  </a:gsLst>
                  <a:lin ang="5400000" scaled="0"/>
                </a:gradFill>
              </a:rPr>
              <a:t>S</a:t>
            </a:r>
            <a:r>
              <a:rPr lang="en-US" sz="2000" dirty="0" smtClean="0">
                <a:gradFill>
                  <a:gsLst>
                    <a:gs pos="2917">
                      <a:srgbClr val="494949"/>
                    </a:gs>
                    <a:gs pos="30000">
                      <a:srgbClr val="494949"/>
                    </a:gs>
                  </a:gsLst>
                  <a:lin ang="5400000" scaled="0"/>
                </a:gradFill>
              </a:rPr>
              <a:t>ample data</a:t>
            </a:r>
          </a:p>
        </p:txBody>
      </p:sp>
      <p:graphicFrame>
        <p:nvGraphicFramePr>
          <p:cNvPr id="10" name="Object 9"/>
          <p:cNvGraphicFramePr>
            <a:graphicFrameLocks noChangeAspect="1"/>
          </p:cNvGraphicFramePr>
          <p:nvPr>
            <p:extLst>
              <p:ext uri="{D42A27DB-BD31-4B8C-83A1-F6EECF244321}">
                <p14:modId xmlns:p14="http://schemas.microsoft.com/office/powerpoint/2010/main" val="877227257"/>
              </p:ext>
            </p:extLst>
          </p:nvPr>
        </p:nvGraphicFramePr>
        <p:xfrm>
          <a:off x="6567480" y="1963950"/>
          <a:ext cx="1100098" cy="928208"/>
        </p:xfrm>
        <a:graphic>
          <a:graphicData uri="http://schemas.openxmlformats.org/presentationml/2006/ole">
            <mc:AlternateContent xmlns:mc="http://schemas.openxmlformats.org/markup-compatibility/2006">
              <mc:Choice xmlns:v="urn:schemas-microsoft-com:vml" Requires="v">
                <p:oleObj spid="_x0000_s49922"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6567480" y="1963950"/>
                        <a:ext cx="1100098" cy="928208"/>
                      </a:xfrm>
                      <a:prstGeom prst="rect">
                        <a:avLst/>
                      </a:prstGeom>
                    </p:spPr>
                  </p:pic>
                </p:oleObj>
              </mc:Fallback>
            </mc:AlternateContent>
          </a:graphicData>
        </a:graphic>
      </p:graphicFrame>
      <p:sp>
        <p:nvSpPr>
          <p:cNvPr id="7" name="TextBox 6"/>
          <p:cNvSpPr txBox="1"/>
          <p:nvPr/>
        </p:nvSpPr>
        <p:spPr>
          <a:xfrm>
            <a:off x="638245" y="1977254"/>
            <a:ext cx="2737673" cy="1440394"/>
          </a:xfrm>
          <a:prstGeom prst="rect">
            <a:avLst/>
          </a:prstGeom>
          <a:noFill/>
        </p:spPr>
        <p:txBody>
          <a:bodyPr wrap="none" lIns="182880" tIns="146304" rIns="182880" bIns="146304" rtlCol="0">
            <a:spAutoFit/>
          </a:bodyPr>
          <a:lstStyle/>
          <a:p>
            <a:pPr marL="342900" indent="-342900">
              <a:lnSpc>
                <a:spcPct val="90000"/>
              </a:lnSpc>
              <a:spcAft>
                <a:spcPts val="600"/>
              </a:spcAft>
              <a:buAutoNum type="arabicParenR"/>
            </a:pPr>
            <a:r>
              <a:rPr lang="en-US" dirty="0" smtClean="0">
                <a:gradFill>
                  <a:gsLst>
                    <a:gs pos="2917">
                      <a:srgbClr val="494949"/>
                    </a:gs>
                    <a:gs pos="30000">
                      <a:srgbClr val="494949"/>
                    </a:gs>
                  </a:gsLst>
                  <a:lin ang="5400000" scaled="0"/>
                </a:gradFill>
              </a:rPr>
              <a:t>Financial sample:</a:t>
            </a:r>
          </a:p>
          <a:p>
            <a:pPr>
              <a:lnSpc>
                <a:spcPct val="90000"/>
              </a:lnSpc>
              <a:spcAft>
                <a:spcPts val="600"/>
              </a:spcAft>
            </a:pPr>
            <a:r>
              <a:rPr lang="en-US" dirty="0" smtClean="0"/>
              <a:t>     </a:t>
            </a:r>
            <a:r>
              <a:rPr lang="en-US" sz="1200" dirty="0" smtClean="0"/>
              <a:t>Model </a:t>
            </a:r>
            <a:r>
              <a:rPr lang="en-US" sz="1200" dirty="0"/>
              <a:t>and design </a:t>
            </a:r>
            <a:r>
              <a:rPr lang="en-US" sz="1200" dirty="0" smtClean="0"/>
              <a:t>dashboards</a:t>
            </a:r>
          </a:p>
          <a:p>
            <a:pPr>
              <a:lnSpc>
                <a:spcPct val="90000"/>
              </a:lnSpc>
              <a:spcAft>
                <a:spcPts val="600"/>
              </a:spcAft>
            </a:pPr>
            <a:r>
              <a:rPr lang="en-US" sz="1200" dirty="0" smtClean="0"/>
              <a:t>        with </a:t>
            </a:r>
            <a:r>
              <a:rPr lang="en-US" sz="1200" dirty="0"/>
              <a:t>Power BI </a:t>
            </a:r>
            <a:r>
              <a:rPr lang="en-US" sz="1200" dirty="0" smtClean="0"/>
              <a:t>Desktop</a:t>
            </a:r>
            <a:endParaRPr lang="en-US" sz="1200" dirty="0"/>
          </a:p>
          <a:p>
            <a:pPr>
              <a:lnSpc>
                <a:spcPct val="90000"/>
              </a:lnSpc>
              <a:spcAft>
                <a:spcPts val="600"/>
              </a:spcAft>
            </a:pPr>
            <a:r>
              <a:rPr lang="en-US" dirty="0" smtClean="0">
                <a:gradFill>
                  <a:gsLst>
                    <a:gs pos="2917">
                      <a:srgbClr val="494949"/>
                    </a:gs>
                    <a:gs pos="30000">
                      <a:srgbClr val="494949"/>
                    </a:gs>
                  </a:gsLst>
                  <a:lin ang="5400000" scaled="0"/>
                </a:gradFill>
              </a:rPr>
              <a:t>   </a:t>
            </a:r>
          </a:p>
        </p:txBody>
      </p:sp>
      <p:sp>
        <p:nvSpPr>
          <p:cNvPr id="14" name="TextBox 13"/>
          <p:cNvSpPr txBox="1"/>
          <p:nvPr/>
        </p:nvSpPr>
        <p:spPr>
          <a:xfrm>
            <a:off x="634640" y="4330028"/>
            <a:ext cx="3554563" cy="1197251"/>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494949"/>
                    </a:gs>
                    <a:gs pos="30000">
                      <a:srgbClr val="494949"/>
                    </a:gs>
                  </a:gsLst>
                  <a:lin ang="5400000" scaled="0"/>
                </a:gradFill>
              </a:rPr>
              <a:t>2) Query and reporting sample:</a:t>
            </a:r>
          </a:p>
          <a:p>
            <a:pPr>
              <a:lnSpc>
                <a:spcPct val="90000"/>
              </a:lnSpc>
              <a:spcAft>
                <a:spcPts val="600"/>
              </a:spcAft>
            </a:pPr>
            <a:r>
              <a:rPr lang="en-US" sz="1200" dirty="0" smtClean="0"/>
              <a:t>     Query </a:t>
            </a:r>
            <a:r>
              <a:rPr lang="en-US" sz="1200" dirty="0"/>
              <a:t>and reporting sample</a:t>
            </a:r>
            <a:br>
              <a:rPr lang="en-US" sz="1200" dirty="0"/>
            </a:br>
            <a:r>
              <a:rPr lang="en-US" sz="1200" dirty="0" smtClean="0"/>
              <a:t>     Prepare </a:t>
            </a:r>
            <a:r>
              <a:rPr lang="en-US" sz="1200" dirty="0"/>
              <a:t>a data model and create a report</a:t>
            </a:r>
          </a:p>
          <a:p>
            <a:pPr>
              <a:lnSpc>
                <a:spcPct val="90000"/>
              </a:lnSpc>
              <a:spcAft>
                <a:spcPts val="600"/>
              </a:spcAft>
            </a:pPr>
            <a:endParaRPr lang="en-US" sz="1200" dirty="0"/>
          </a:p>
        </p:txBody>
      </p:sp>
      <p:graphicFrame>
        <p:nvGraphicFramePr>
          <p:cNvPr id="16" name="Object 15"/>
          <p:cNvGraphicFramePr>
            <a:graphicFrameLocks noChangeAspect="1"/>
          </p:cNvGraphicFramePr>
          <p:nvPr>
            <p:extLst>
              <p:ext uri="{D42A27DB-BD31-4B8C-83A1-F6EECF244321}">
                <p14:modId xmlns:p14="http://schemas.microsoft.com/office/powerpoint/2010/main" val="3775617631"/>
              </p:ext>
            </p:extLst>
          </p:nvPr>
        </p:nvGraphicFramePr>
        <p:xfrm>
          <a:off x="6620565" y="4316724"/>
          <a:ext cx="1047013" cy="883417"/>
        </p:xfrm>
        <a:graphic>
          <a:graphicData uri="http://schemas.openxmlformats.org/presentationml/2006/ole">
            <mc:AlternateContent xmlns:mc="http://schemas.openxmlformats.org/markup-compatibility/2006">
              <mc:Choice xmlns:v="urn:schemas-microsoft-com:vml" Requires="v">
                <p:oleObj spid="_x0000_s49923" name="Macro-Enabled Worksheet" showAsIcon="1" r:id="rId6" imgW="914400" imgH="771480" progId="Excel.SheetMacroEnabled.12">
                  <p:embed/>
                </p:oleObj>
              </mc:Choice>
              <mc:Fallback>
                <p:oleObj name="Macro-Enabled Worksheet" showAsIcon="1" r:id="rId6" imgW="914400" imgH="771480" progId="Excel.SheetMacroEnabled.12">
                  <p:embed/>
                  <p:pic>
                    <p:nvPicPr>
                      <p:cNvPr id="0" name=""/>
                      <p:cNvPicPr/>
                      <p:nvPr/>
                    </p:nvPicPr>
                    <p:blipFill>
                      <a:blip r:embed="rId7"/>
                      <a:stretch>
                        <a:fillRect/>
                      </a:stretch>
                    </p:blipFill>
                    <p:spPr>
                      <a:xfrm>
                        <a:off x="6620565" y="4316724"/>
                        <a:ext cx="1047013" cy="883417"/>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5019883"/>
              </p:ext>
            </p:extLst>
          </p:nvPr>
        </p:nvGraphicFramePr>
        <p:xfrm>
          <a:off x="6620565" y="5200141"/>
          <a:ext cx="1055572" cy="890639"/>
        </p:xfrm>
        <a:graphic>
          <a:graphicData uri="http://schemas.openxmlformats.org/presentationml/2006/ole">
            <mc:AlternateContent xmlns:mc="http://schemas.openxmlformats.org/markup-compatibility/2006">
              <mc:Choice xmlns:v="urn:schemas-microsoft-com:vml" Requires="v">
                <p:oleObj spid="_x0000_s49924" name="Macro-Enabled Worksheet" showAsIcon="1" r:id="rId8" imgW="914400" imgH="771480" progId="Excel.SheetMacroEnabled.12">
                  <p:embed/>
                </p:oleObj>
              </mc:Choice>
              <mc:Fallback>
                <p:oleObj name="Macro-Enabled Worksheet" showAsIcon="1" r:id="rId8" imgW="914400" imgH="771480" progId="Excel.SheetMacroEnabled.12">
                  <p:embed/>
                  <p:pic>
                    <p:nvPicPr>
                      <p:cNvPr id="0" name=""/>
                      <p:cNvPicPr/>
                      <p:nvPr/>
                    </p:nvPicPr>
                    <p:blipFill>
                      <a:blip r:embed="rId9"/>
                      <a:stretch>
                        <a:fillRect/>
                      </a:stretch>
                    </p:blipFill>
                    <p:spPr>
                      <a:xfrm>
                        <a:off x="6620565" y="5200141"/>
                        <a:ext cx="1055572" cy="890639"/>
                      </a:xfrm>
                      <a:prstGeom prst="rect">
                        <a:avLst/>
                      </a:prstGeom>
                    </p:spPr>
                  </p:pic>
                </p:oleObj>
              </mc:Fallback>
            </mc:AlternateContent>
          </a:graphicData>
        </a:graphic>
      </p:graphicFrame>
      <p:sp>
        <p:nvSpPr>
          <p:cNvPr id="20" name="Rectangle 19"/>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10 min. Power BI Desktop Demos</a:t>
            </a:r>
            <a:endParaRPr lang="en-US" sz="3200" b="1" dirty="0">
              <a:solidFill>
                <a:schemeClr val="tx1"/>
              </a:solidFill>
              <a:latin typeface="+mj-lt"/>
            </a:endParaRPr>
          </a:p>
        </p:txBody>
      </p:sp>
      <p:pic>
        <p:nvPicPr>
          <p:cNvPr id="2" name="Picture 1"/>
          <p:cNvPicPr>
            <a:picLocks noChangeAspect="1"/>
          </p:cNvPicPr>
          <p:nvPr/>
        </p:nvPicPr>
        <p:blipFill>
          <a:blip r:embed="rId10"/>
          <a:stretch>
            <a:fillRect/>
          </a:stretch>
        </p:blipFill>
        <p:spPr>
          <a:xfrm>
            <a:off x="8588442" y="1817820"/>
            <a:ext cx="3108960" cy="1759262"/>
          </a:xfrm>
          <a:prstGeom prst="rect">
            <a:avLst/>
          </a:prstGeom>
        </p:spPr>
      </p:pic>
      <p:graphicFrame>
        <p:nvGraphicFramePr>
          <p:cNvPr id="3" name="Object 2"/>
          <p:cNvGraphicFramePr>
            <a:graphicFrameLocks noChangeAspect="1"/>
          </p:cNvGraphicFramePr>
          <p:nvPr>
            <p:extLst>
              <p:ext uri="{D42A27DB-BD31-4B8C-83A1-F6EECF244321}">
                <p14:modId xmlns:p14="http://schemas.microsoft.com/office/powerpoint/2010/main" val="3897712669"/>
              </p:ext>
            </p:extLst>
          </p:nvPr>
        </p:nvGraphicFramePr>
        <p:xfrm>
          <a:off x="4458942" y="2042291"/>
          <a:ext cx="914400" cy="771525"/>
        </p:xfrm>
        <a:graphic>
          <a:graphicData uri="http://schemas.openxmlformats.org/presentationml/2006/ole">
            <mc:AlternateContent xmlns:mc="http://schemas.openxmlformats.org/markup-compatibility/2006">
              <mc:Choice xmlns:v="urn:schemas-microsoft-com:vml" Requires="v">
                <p:oleObj spid="_x0000_s49925" name="Document" showAsIcon="1" r:id="rId11" imgW="914400" imgH="771480" progId="Word.Document.12">
                  <p:embed/>
                </p:oleObj>
              </mc:Choice>
              <mc:Fallback>
                <p:oleObj name="Document" showAsIcon="1" r:id="rId11" imgW="914400" imgH="771480" progId="Word.Document.12">
                  <p:embed/>
                  <p:pic>
                    <p:nvPicPr>
                      <p:cNvPr id="0" name=""/>
                      <p:cNvPicPr/>
                      <p:nvPr/>
                    </p:nvPicPr>
                    <p:blipFill>
                      <a:blip r:embed="rId12"/>
                      <a:stretch>
                        <a:fillRect/>
                      </a:stretch>
                    </p:blipFill>
                    <p:spPr>
                      <a:xfrm>
                        <a:off x="4458942" y="2042291"/>
                        <a:ext cx="914400" cy="771525"/>
                      </a:xfrm>
                      <a:prstGeom prst="rect">
                        <a:avLst/>
                      </a:prstGeom>
                    </p:spPr>
                  </p:pic>
                </p:oleObj>
              </mc:Fallback>
            </mc:AlternateContent>
          </a:graphicData>
        </a:graphic>
      </p:graphicFrame>
      <p:pic>
        <p:nvPicPr>
          <p:cNvPr id="18" name="Picture 17"/>
          <p:cNvPicPr>
            <a:picLocks noChangeAspect="1"/>
          </p:cNvPicPr>
          <p:nvPr/>
        </p:nvPicPr>
        <p:blipFill>
          <a:blip r:embed="rId13"/>
          <a:stretch>
            <a:fillRect/>
          </a:stretch>
        </p:blipFill>
        <p:spPr>
          <a:xfrm>
            <a:off x="8588442" y="3951360"/>
            <a:ext cx="3108960" cy="2139420"/>
          </a:xfrm>
          <a:prstGeom prst="rect">
            <a:avLst/>
          </a:prstGeom>
        </p:spPr>
      </p:pic>
      <p:graphicFrame>
        <p:nvGraphicFramePr>
          <p:cNvPr id="19" name="Object 18"/>
          <p:cNvGraphicFramePr>
            <a:graphicFrameLocks noChangeAspect="1"/>
          </p:cNvGraphicFramePr>
          <p:nvPr>
            <p:extLst>
              <p:ext uri="{D42A27DB-BD31-4B8C-83A1-F6EECF244321}">
                <p14:modId xmlns:p14="http://schemas.microsoft.com/office/powerpoint/2010/main" val="1497585254"/>
              </p:ext>
            </p:extLst>
          </p:nvPr>
        </p:nvGraphicFramePr>
        <p:xfrm>
          <a:off x="4458942" y="4542890"/>
          <a:ext cx="914400" cy="771525"/>
        </p:xfrm>
        <a:graphic>
          <a:graphicData uri="http://schemas.openxmlformats.org/presentationml/2006/ole">
            <mc:AlternateContent xmlns:mc="http://schemas.openxmlformats.org/markup-compatibility/2006">
              <mc:Choice xmlns:v="urn:schemas-microsoft-com:vml" Requires="v">
                <p:oleObj spid="_x0000_s49926" name="Document" showAsIcon="1" r:id="rId14" imgW="914400" imgH="771480" progId="Word.Document.12">
                  <p:embed/>
                </p:oleObj>
              </mc:Choice>
              <mc:Fallback>
                <p:oleObj name="Document" showAsIcon="1" r:id="rId14" imgW="914400" imgH="771480" progId="Word.Document.12">
                  <p:embed/>
                  <p:pic>
                    <p:nvPicPr>
                      <p:cNvPr id="0" name=""/>
                      <p:cNvPicPr/>
                      <p:nvPr/>
                    </p:nvPicPr>
                    <p:blipFill>
                      <a:blip r:embed="rId15"/>
                      <a:stretch>
                        <a:fillRect/>
                      </a:stretch>
                    </p:blipFill>
                    <p:spPr>
                      <a:xfrm>
                        <a:off x="4458942" y="454289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1549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084175"/>
            <a:ext cx="11653523" cy="2138149"/>
          </a:xfrm>
        </p:spPr>
        <p:txBody>
          <a:bodyPr/>
          <a:lstStyle/>
          <a:p>
            <a:r>
              <a:rPr lang="en-US" dirty="0" smtClean="0">
                <a:solidFill>
                  <a:schemeClr val="bg1"/>
                </a:solidFill>
              </a:rPr>
              <a:t>Appendix: DAX Functions</a:t>
            </a:r>
            <a:br>
              <a:rPr lang="en-US" dirty="0" smtClean="0">
                <a:solidFill>
                  <a:schemeClr val="bg1"/>
                </a:solidFill>
              </a:rPr>
            </a:br>
            <a:endParaRPr lang="en-US" dirty="0">
              <a:solidFill>
                <a:schemeClr val="bg1"/>
              </a:solidFill>
            </a:endParaRPr>
          </a:p>
        </p:txBody>
      </p:sp>
    </p:spTree>
    <p:extLst>
      <p:ext uri="{BB962C8B-B14F-4D97-AF65-F5344CB8AC3E}">
        <p14:creationId xmlns:p14="http://schemas.microsoft.com/office/powerpoint/2010/main" val="224321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65760" y="1005840"/>
            <a:ext cx="11653523" cy="4785622"/>
          </a:xfrm>
        </p:spPr>
        <p:txBody>
          <a:bodyPr/>
          <a:lstStyle/>
          <a:p>
            <a:r>
              <a:rPr lang="en-US" dirty="0" smtClean="0">
                <a:solidFill>
                  <a:schemeClr val="tx1"/>
                </a:solidFill>
              </a:rPr>
              <a:t>DATEDIFF			SELECTCOLUMNS </a:t>
            </a:r>
            <a:endParaRPr lang="en-US" dirty="0">
              <a:solidFill>
                <a:schemeClr val="tx1"/>
              </a:solidFill>
            </a:endParaRPr>
          </a:p>
          <a:p>
            <a:r>
              <a:rPr lang="en-US" dirty="0" smtClean="0">
                <a:solidFill>
                  <a:schemeClr val="tx1"/>
                </a:solidFill>
              </a:rPr>
              <a:t>PERCENTILE(X)		SUMMARIZECOLUMNS 	</a:t>
            </a:r>
          </a:p>
          <a:p>
            <a:r>
              <a:rPr lang="en-US" dirty="0">
                <a:solidFill>
                  <a:schemeClr val="tx1"/>
                </a:solidFill>
              </a:rPr>
              <a:t>CONCATENATE(X)	</a:t>
            </a:r>
            <a:r>
              <a:rPr lang="en-US" dirty="0" smtClean="0">
                <a:solidFill>
                  <a:schemeClr val="tx1"/>
                </a:solidFill>
              </a:rPr>
              <a:t>GROUPBY</a:t>
            </a:r>
          </a:p>
          <a:p>
            <a:r>
              <a:rPr lang="en-US" dirty="0">
                <a:solidFill>
                  <a:schemeClr val="tx1"/>
                </a:solidFill>
              </a:rPr>
              <a:t>MEDIAN(X)		</a:t>
            </a:r>
            <a:r>
              <a:rPr lang="en-US" dirty="0" smtClean="0">
                <a:solidFill>
                  <a:schemeClr val="tx1"/>
                </a:solidFill>
              </a:rPr>
              <a:t>UNION</a:t>
            </a:r>
          </a:p>
          <a:p>
            <a:r>
              <a:rPr lang="en-US" dirty="0" smtClean="0">
                <a:solidFill>
                  <a:schemeClr val="tx1"/>
                </a:solidFill>
              </a:rPr>
              <a:t>GEOMEAN(X)</a:t>
            </a:r>
          </a:p>
          <a:p>
            <a:r>
              <a:rPr lang="en-US" dirty="0" smtClean="0">
                <a:solidFill>
                  <a:schemeClr val="tx1"/>
                </a:solidFill>
              </a:rPr>
              <a:t>PRODUCT(X)</a:t>
            </a:r>
            <a:endParaRPr lang="en-US" dirty="0">
              <a:solidFill>
                <a:schemeClr val="tx1"/>
              </a:solidFill>
            </a:endParaRPr>
          </a:p>
          <a:p>
            <a:r>
              <a:rPr lang="en-US" dirty="0" smtClean="0">
                <a:solidFill>
                  <a:schemeClr val="tx1"/>
                </a:solidFill>
              </a:rPr>
              <a:t>XIRR</a:t>
            </a:r>
          </a:p>
          <a:p>
            <a:r>
              <a:rPr lang="en-US" dirty="0" smtClean="0">
                <a:solidFill>
                  <a:schemeClr val="tx1"/>
                </a:solidFill>
              </a:rPr>
              <a:t>XNPV</a:t>
            </a:r>
            <a:endParaRPr lang="en-US" dirty="0">
              <a:solidFill>
                <a:schemeClr val="tx1"/>
              </a:solidFill>
            </a:endParaRPr>
          </a:p>
          <a:p>
            <a:endParaRPr lang="en-US" dirty="0">
              <a:solidFill>
                <a:schemeClr val="tx1"/>
              </a:solidFill>
            </a:endParaRPr>
          </a:p>
        </p:txBody>
      </p:sp>
      <p:sp>
        <p:nvSpPr>
          <p:cNvPr id="4" name="Rectangle 3"/>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New DAX functions</a:t>
            </a:r>
            <a:endParaRPr lang="en-US" sz="3200" b="1" dirty="0">
              <a:solidFill>
                <a:schemeClr val="tx1"/>
              </a:solidFill>
              <a:latin typeface="+mj-lt"/>
            </a:endParaRPr>
          </a:p>
        </p:txBody>
      </p:sp>
    </p:spTree>
    <p:extLst>
      <p:ext uri="{BB962C8B-B14F-4D97-AF65-F5344CB8AC3E}">
        <p14:creationId xmlns:p14="http://schemas.microsoft.com/office/powerpoint/2010/main" val="261076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5760" y="1005840"/>
            <a:ext cx="11147432" cy="4845725"/>
          </a:xfrm>
        </p:spPr>
        <p:txBody>
          <a:bodyPr/>
          <a:lstStyle/>
          <a:p>
            <a:pPr marL="0" indent="0">
              <a:buNone/>
            </a:pPr>
            <a:r>
              <a:rPr lang="en-US" dirty="0">
                <a:solidFill>
                  <a:schemeClr val="tx1"/>
                </a:solidFill>
              </a:rPr>
              <a:t>The MEDIAN function returns the median of the numbers in a column. The MEDIANX function returns the median of an expression evaluated for each row in a </a:t>
            </a:r>
            <a:r>
              <a:rPr lang="en-US" dirty="0" smtClean="0">
                <a:solidFill>
                  <a:schemeClr val="tx1"/>
                </a:solidFill>
              </a:rPr>
              <a:t>table.</a:t>
            </a:r>
            <a:endParaRPr lang="en-US" dirty="0">
              <a:solidFill>
                <a:schemeClr val="tx1"/>
              </a:solidFill>
            </a:endParaRPr>
          </a:p>
          <a:p>
            <a:pPr marL="0" indent="0">
              <a:buNone/>
            </a:pPr>
            <a:endParaRPr lang="en-US" sz="2800" dirty="0" smtClean="0">
              <a:solidFill>
                <a:schemeClr val="tx1"/>
              </a:solidFill>
            </a:endParaRPr>
          </a:p>
          <a:p>
            <a:pPr marL="0" indent="0">
              <a:buNone/>
            </a:pPr>
            <a:r>
              <a:rPr lang="en-US" sz="2800" dirty="0" smtClean="0">
                <a:solidFill>
                  <a:schemeClr val="tx1"/>
                </a:solidFill>
              </a:rPr>
              <a:t>Syntax:</a:t>
            </a:r>
          </a:p>
          <a:p>
            <a:pPr marL="0" indent="0">
              <a:buNone/>
            </a:pPr>
            <a:r>
              <a:rPr lang="en-US" sz="2800" dirty="0" smtClean="0">
                <a:solidFill>
                  <a:schemeClr val="tx1"/>
                </a:solidFill>
              </a:rPr>
              <a:t>	=</a:t>
            </a:r>
            <a:r>
              <a:rPr lang="en-US" sz="2800" dirty="0">
                <a:solidFill>
                  <a:schemeClr val="tx1"/>
                </a:solidFill>
              </a:rPr>
              <a:t>MEDIANX</a:t>
            </a:r>
            <a:r>
              <a:rPr lang="en-US" sz="2800" dirty="0" smtClean="0">
                <a:solidFill>
                  <a:schemeClr val="tx1"/>
                </a:solidFill>
              </a:rPr>
              <a:t>(	ALLSELECTED(Product[</a:t>
            </a:r>
            <a:r>
              <a:rPr lang="en-US" sz="2800" dirty="0" err="1" smtClean="0">
                <a:solidFill>
                  <a:schemeClr val="tx1"/>
                </a:solidFill>
              </a:rPr>
              <a:t>ProductName</a:t>
            </a:r>
            <a:r>
              <a:rPr lang="en-US" sz="2800" dirty="0" smtClean="0">
                <a:solidFill>
                  <a:schemeClr val="tx1"/>
                </a:solidFill>
              </a:rPr>
              <a:t>])</a:t>
            </a:r>
          </a:p>
          <a:p>
            <a:pPr marL="0" indent="0">
              <a:buNone/>
            </a:pPr>
            <a:r>
              <a:rPr lang="en-US" sz="2800" dirty="0">
                <a:solidFill>
                  <a:schemeClr val="tx1"/>
                </a:solidFill>
              </a:rPr>
              <a:t>	</a:t>
            </a:r>
            <a:r>
              <a:rPr lang="en-US" sz="2800" dirty="0" smtClean="0">
                <a:solidFill>
                  <a:schemeClr val="tx1"/>
                </a:solidFill>
              </a:rPr>
              <a:t>		,[</a:t>
            </a:r>
            <a:r>
              <a:rPr lang="en-US" sz="2800" dirty="0">
                <a:solidFill>
                  <a:schemeClr val="tx1"/>
                </a:solidFill>
              </a:rPr>
              <a:t>Sum of </a:t>
            </a:r>
            <a:r>
              <a:rPr lang="en-US" sz="2800" dirty="0" err="1">
                <a:solidFill>
                  <a:schemeClr val="tx1"/>
                </a:solidFill>
              </a:rPr>
              <a:t>RevenueAmount</a:t>
            </a:r>
            <a:r>
              <a:rPr lang="en-US" sz="2800" dirty="0">
                <a:solidFill>
                  <a:schemeClr val="tx1"/>
                </a:solidFill>
              </a:rPr>
              <a:t>])</a:t>
            </a:r>
          </a:p>
        </p:txBody>
      </p:sp>
      <p:sp>
        <p:nvSpPr>
          <p:cNvPr id="4" name="Rectangle 3"/>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Median(X)</a:t>
            </a:r>
            <a:endParaRPr lang="en-US" sz="3200" b="1" dirty="0">
              <a:solidFill>
                <a:schemeClr val="tx1"/>
              </a:solidFill>
              <a:latin typeface="+mj-lt"/>
            </a:endParaRPr>
          </a:p>
        </p:txBody>
      </p:sp>
    </p:spTree>
    <p:extLst>
      <p:ext uri="{BB962C8B-B14F-4D97-AF65-F5344CB8AC3E}">
        <p14:creationId xmlns:p14="http://schemas.microsoft.com/office/powerpoint/2010/main" val="39391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8161" y="1005840"/>
            <a:ext cx="11147432" cy="5630716"/>
          </a:xfrm>
        </p:spPr>
        <p:txBody>
          <a:bodyPr/>
          <a:lstStyle/>
          <a:p>
            <a:pPr marL="0" indent="0">
              <a:buNone/>
            </a:pPr>
            <a:r>
              <a:rPr lang="en-US" sz="3000" dirty="0">
                <a:solidFill>
                  <a:schemeClr val="tx1"/>
                </a:solidFill>
              </a:rPr>
              <a:t>Returns the k-</a:t>
            </a:r>
            <a:r>
              <a:rPr lang="en-US" sz="3000" dirty="0" err="1">
                <a:solidFill>
                  <a:schemeClr val="tx1"/>
                </a:solidFill>
              </a:rPr>
              <a:t>th</a:t>
            </a:r>
            <a:r>
              <a:rPr lang="en-US" sz="3000" dirty="0">
                <a:solidFill>
                  <a:schemeClr val="tx1"/>
                </a:solidFill>
              </a:rPr>
              <a:t> percentile of values in a range, where k is in the range 0..1, inclusive or exclusive.</a:t>
            </a:r>
          </a:p>
          <a:p>
            <a:pPr marL="0" indent="0">
              <a:buNone/>
            </a:pPr>
            <a:endParaRPr lang="en-US" sz="3000" dirty="0">
              <a:solidFill>
                <a:schemeClr val="tx1"/>
              </a:solidFill>
            </a:endParaRPr>
          </a:p>
          <a:p>
            <a:pPr marL="0" indent="0">
              <a:buNone/>
            </a:pPr>
            <a:r>
              <a:rPr lang="en-US" sz="2400" dirty="0">
                <a:solidFill>
                  <a:schemeClr val="tx1"/>
                </a:solidFill>
              </a:rPr>
              <a:t>You can use this function to establish a threshold of acceptance. For example, you can decide to examine candidates who score above the 90th percentile.</a:t>
            </a:r>
          </a:p>
          <a:p>
            <a:pPr marL="0" indent="0">
              <a:buNone/>
            </a:pPr>
            <a:r>
              <a:rPr lang="en-US" sz="2666" dirty="0">
                <a:solidFill>
                  <a:schemeClr val="tx1"/>
                </a:solidFill>
              </a:rPr>
              <a:t>Syntax:</a:t>
            </a:r>
          </a:p>
          <a:p>
            <a:pPr marL="0" indent="0">
              <a:buNone/>
            </a:pPr>
            <a:r>
              <a:rPr lang="en-US" sz="2666" dirty="0">
                <a:solidFill>
                  <a:schemeClr val="tx1"/>
                </a:solidFill>
              </a:rPr>
              <a:t>PERCENTILE.INC (Column, K) or PERCENTILE.EXC (Column, K) </a:t>
            </a:r>
          </a:p>
          <a:p>
            <a:pPr marL="0" indent="0">
              <a:buNone/>
            </a:pPr>
            <a:r>
              <a:rPr lang="en-US" sz="2666" dirty="0">
                <a:solidFill>
                  <a:schemeClr val="tx1"/>
                </a:solidFill>
              </a:rPr>
              <a:t>PERCENTILEX.INC (Table, Expression, K) or </a:t>
            </a:r>
          </a:p>
          <a:p>
            <a:pPr marL="0" indent="0">
              <a:buNone/>
            </a:pPr>
            <a:r>
              <a:rPr lang="en-US" sz="2666" dirty="0">
                <a:solidFill>
                  <a:schemeClr val="tx1"/>
                </a:solidFill>
              </a:rPr>
              <a:t>PERCENTILEX.EXC (Table, Expression, K) </a:t>
            </a:r>
          </a:p>
          <a:p>
            <a:pPr marL="0" indent="0">
              <a:buNone/>
            </a:pPr>
            <a:r>
              <a:rPr lang="en-US" sz="2666" dirty="0">
                <a:solidFill>
                  <a:schemeClr val="tx1"/>
                </a:solidFill>
              </a:rPr>
              <a:t>PERCENTILEX.INC (Product</a:t>
            </a:r>
          </a:p>
          <a:p>
            <a:pPr marL="0" indent="0">
              <a:buNone/>
            </a:pPr>
            <a:r>
              <a:rPr lang="en-US" sz="2666" dirty="0">
                <a:solidFill>
                  <a:schemeClr val="tx1"/>
                </a:solidFill>
              </a:rPr>
              <a:t>			 ,[Sum of </a:t>
            </a:r>
            <a:r>
              <a:rPr lang="en-US" sz="2666" dirty="0" err="1">
                <a:solidFill>
                  <a:schemeClr val="tx1"/>
                </a:solidFill>
              </a:rPr>
              <a:t>RevenueAmount</a:t>
            </a:r>
            <a:r>
              <a:rPr lang="en-US" sz="2666" dirty="0">
                <a:solidFill>
                  <a:schemeClr val="tx1"/>
                </a:solidFill>
              </a:rPr>
              <a:t>],0.9)</a:t>
            </a:r>
          </a:p>
          <a:p>
            <a:endParaRPr lang="en-US" dirty="0">
              <a:solidFill>
                <a:schemeClr val="tx1"/>
              </a:solidFill>
            </a:endParaRPr>
          </a:p>
        </p:txBody>
      </p:sp>
      <p:sp>
        <p:nvSpPr>
          <p:cNvPr id="4" name="Rectangle 3"/>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Percentile(X)</a:t>
            </a:r>
            <a:endParaRPr lang="en-US" sz="3200" b="1" dirty="0">
              <a:solidFill>
                <a:schemeClr val="tx1"/>
              </a:solidFill>
              <a:latin typeface="+mj-lt"/>
            </a:endParaRPr>
          </a:p>
        </p:txBody>
      </p:sp>
    </p:spTree>
    <p:extLst>
      <p:ext uri="{BB962C8B-B14F-4D97-AF65-F5344CB8AC3E}">
        <p14:creationId xmlns:p14="http://schemas.microsoft.com/office/powerpoint/2010/main" val="248364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33224" y="1633458"/>
            <a:ext cx="6258508" cy="3714397"/>
            <a:chOff x="-1497843" y="875305"/>
            <a:chExt cx="5666023" cy="8302567"/>
          </a:xfrm>
        </p:grpSpPr>
        <p:sp>
          <p:nvSpPr>
            <p:cNvPr id="35" name="Rectangle 34"/>
            <p:cNvSpPr/>
            <p:nvPr/>
          </p:nvSpPr>
          <p:spPr bwMode="auto">
            <a:xfrm>
              <a:off x="-1497842" y="875305"/>
              <a:ext cx="5666022" cy="8302567"/>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ea typeface="Segoe UI" pitchFamily="34" charset="0"/>
                <a:cs typeface="Segoe UI" pitchFamily="34" charset="0"/>
              </a:endParaRPr>
            </a:p>
          </p:txBody>
        </p:sp>
        <p:sp>
          <p:nvSpPr>
            <p:cNvPr id="9" name="Rectangle 8"/>
            <p:cNvSpPr/>
            <p:nvPr/>
          </p:nvSpPr>
          <p:spPr>
            <a:xfrm>
              <a:off x="-1497843" y="875307"/>
              <a:ext cx="5666023" cy="7842680"/>
            </a:xfrm>
            <a:prstGeom prst="rect">
              <a:avLst/>
            </a:prstGeom>
          </p:spPr>
          <p:txBody>
            <a:bodyPr wrap="square">
              <a:spAutoFit/>
            </a:bodyPr>
            <a:lstStyle/>
            <a:p>
              <a:pPr marL="457200" indent="-342900" defTabSz="914367">
                <a:spcAft>
                  <a:spcPts val="600"/>
                </a:spcAft>
                <a:buFont typeface="Arial" panose="020B0604020202020204" pitchFamily="34" charset="0"/>
                <a:buChar char="•"/>
              </a:pPr>
              <a:r>
                <a:rPr lang="en-US" sz="2400" dirty="0" smtClean="0">
                  <a:solidFill>
                    <a:srgbClr val="000000"/>
                  </a:solidFill>
                  <a:latin typeface="Segoe UI Light"/>
                </a:rPr>
                <a:t>Power </a:t>
              </a:r>
              <a:r>
                <a:rPr lang="en-US" sz="2400" dirty="0">
                  <a:solidFill>
                    <a:srgbClr val="000000"/>
                  </a:solidFill>
                  <a:latin typeface="Segoe UI Light"/>
                </a:rPr>
                <a:t>BI is a cloud-based business analytics </a:t>
              </a:r>
              <a:r>
                <a:rPr lang="en-US" sz="2400" dirty="0" smtClean="0">
                  <a:solidFill>
                    <a:srgbClr val="000000"/>
                  </a:solidFill>
                  <a:latin typeface="Segoe UI Light"/>
                </a:rPr>
                <a:t>service that enables</a:t>
              </a: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fast and easy access to your data</a:t>
              </a: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a </a:t>
              </a:r>
              <a:r>
                <a:rPr lang="en-US" sz="2400" dirty="0">
                  <a:solidFill>
                    <a:srgbClr val="000000"/>
                  </a:solidFill>
                  <a:latin typeface="Segoe UI Light"/>
                </a:rPr>
                <a:t>live 360º view of your business</a:t>
              </a: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data discovery and exploration</a:t>
              </a:r>
              <a:endParaRPr lang="en-US" sz="2400" dirty="0">
                <a:solidFill>
                  <a:srgbClr val="000000"/>
                </a:solidFill>
                <a:latin typeface="Segoe UI Light"/>
              </a:endParaRP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insights from any device</a:t>
              </a: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collaboration across your organization</a:t>
              </a:r>
            </a:p>
            <a:p>
              <a:pPr marL="914400" lvl="1" indent="-342900" defTabSz="914367">
                <a:spcAft>
                  <a:spcPts val="600"/>
                </a:spcAft>
                <a:buFont typeface="Arial" panose="020B0604020202020204" pitchFamily="34" charset="0"/>
                <a:buChar char="•"/>
              </a:pPr>
              <a:r>
                <a:rPr lang="en-US" sz="2400" dirty="0" smtClean="0">
                  <a:solidFill>
                    <a:srgbClr val="000000"/>
                  </a:solidFill>
                  <a:latin typeface="Segoe UI Light"/>
                </a:rPr>
                <a:t>anyone </a:t>
              </a:r>
              <a:r>
                <a:rPr lang="en-US" sz="2400" dirty="0">
                  <a:solidFill>
                    <a:srgbClr val="000000"/>
                  </a:solidFill>
                  <a:latin typeface="Segoe UI Light"/>
                </a:rPr>
                <a:t>to visualize and analyze </a:t>
              </a:r>
              <a:r>
                <a:rPr lang="en-US" sz="2400" dirty="0" smtClean="0">
                  <a:solidFill>
                    <a:srgbClr val="000000"/>
                  </a:solidFill>
                  <a:latin typeface="Segoe UI Light"/>
                </a:rPr>
                <a:t>data</a:t>
              </a:r>
            </a:p>
          </p:txBody>
        </p:sp>
      </p:grpSp>
      <p:sp>
        <p:nvSpPr>
          <p:cNvPr id="7" name="TextBox 6"/>
          <p:cNvSpPr txBox="1"/>
          <p:nvPr/>
        </p:nvSpPr>
        <p:spPr>
          <a:xfrm>
            <a:off x="173775" y="4335"/>
            <a:ext cx="11887200" cy="1231106"/>
          </a:xfrm>
          <a:prstGeom prst="rect">
            <a:avLst/>
          </a:prstGeom>
          <a:noFill/>
        </p:spPr>
        <p:txBody>
          <a:bodyPr wrap="square" rtlCol="0">
            <a:spAutoFit/>
          </a:bodyPr>
          <a:lstStyle/>
          <a:p>
            <a:r>
              <a:rPr lang="en-US" sz="3600" dirty="0" smtClean="0">
                <a:solidFill>
                  <a:srgbClr val="000000">
                    <a:lumMod val="75000"/>
                    <a:lumOff val="25000"/>
                  </a:srgbClr>
                </a:solidFill>
                <a:latin typeface="Segoe UI Light"/>
              </a:rPr>
              <a:t>Power BI</a:t>
            </a:r>
          </a:p>
          <a:p>
            <a:pPr>
              <a:spcBef>
                <a:spcPts val="1200"/>
              </a:spcBef>
            </a:pPr>
            <a:r>
              <a:rPr lang="en-US" sz="2800" i="1" dirty="0">
                <a:solidFill>
                  <a:srgbClr val="000000">
                    <a:lumMod val="75000"/>
                    <a:lumOff val="25000"/>
                  </a:srgbClr>
                </a:solidFill>
                <a:latin typeface="Segoe UI Light"/>
              </a:rPr>
              <a:t>Experience your data. Any data, any way, </a:t>
            </a:r>
            <a:r>
              <a:rPr lang="en-US" sz="2800" i="1" dirty="0" smtClean="0">
                <a:solidFill>
                  <a:srgbClr val="000000">
                    <a:lumMod val="75000"/>
                    <a:lumOff val="25000"/>
                  </a:srgbClr>
                </a:solidFill>
                <a:latin typeface="Segoe UI Light"/>
              </a:rPr>
              <a:t>anywhere</a:t>
            </a:r>
            <a:endParaRPr lang="en-US" sz="2800" i="1" dirty="0">
              <a:solidFill>
                <a:srgbClr val="000000">
                  <a:lumMod val="75000"/>
                  <a:lumOff val="25000"/>
                </a:srgbClr>
              </a:solidFill>
              <a:latin typeface="Segoe UI Light"/>
            </a:endParaRPr>
          </a:p>
        </p:txBody>
      </p:sp>
      <p:pic>
        <p:nvPicPr>
          <p:cNvPr id="8" name="Picture 7"/>
          <p:cNvPicPr>
            <a:picLocks noChangeAspect="1"/>
          </p:cNvPicPr>
          <p:nvPr/>
        </p:nvPicPr>
        <p:blipFill>
          <a:blip r:embed="rId3"/>
          <a:stretch>
            <a:fillRect/>
          </a:stretch>
        </p:blipFill>
        <p:spPr>
          <a:xfrm>
            <a:off x="7182757" y="2158287"/>
            <a:ext cx="4572000" cy="2664738"/>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2401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5760" y="1005840"/>
            <a:ext cx="11147432" cy="4586240"/>
          </a:xfrm>
        </p:spPr>
        <p:txBody>
          <a:bodyPr/>
          <a:lstStyle/>
          <a:p>
            <a:pPr marL="0" indent="0">
              <a:buNone/>
            </a:pPr>
            <a:r>
              <a:rPr lang="en-US" sz="2800" dirty="0">
                <a:solidFill>
                  <a:schemeClr val="tx1"/>
                </a:solidFill>
              </a:rPr>
              <a:t>Returns the count of the specified interval boundaries crossed between two dates.  </a:t>
            </a:r>
          </a:p>
          <a:p>
            <a:pPr marL="0" indent="0">
              <a:buNone/>
            </a:pPr>
            <a:endParaRPr lang="en-US" sz="2800" dirty="0" smtClean="0">
              <a:solidFill>
                <a:schemeClr val="tx1"/>
              </a:solidFill>
            </a:endParaRPr>
          </a:p>
          <a:p>
            <a:pPr marL="0" indent="0">
              <a:buNone/>
            </a:pPr>
            <a:r>
              <a:rPr lang="en-US" sz="2800" dirty="0" smtClean="0">
                <a:solidFill>
                  <a:schemeClr val="tx1"/>
                </a:solidFill>
              </a:rPr>
              <a:t>Syntax:</a:t>
            </a:r>
          </a:p>
          <a:p>
            <a:pPr marL="0" indent="0">
              <a:buNone/>
            </a:pPr>
            <a:endParaRPr lang="en-US" sz="2800" dirty="0" smtClean="0">
              <a:solidFill>
                <a:schemeClr val="tx1"/>
              </a:solidFill>
            </a:endParaRPr>
          </a:p>
          <a:p>
            <a:pPr marL="0" indent="0">
              <a:buNone/>
            </a:pPr>
            <a:r>
              <a:rPr lang="en-US" sz="2800" dirty="0" smtClean="0">
                <a:solidFill>
                  <a:schemeClr val="tx1"/>
                </a:solidFill>
              </a:rPr>
              <a:t>DATEDIFF</a:t>
            </a:r>
            <a:r>
              <a:rPr lang="en-US" sz="2800" dirty="0">
                <a:solidFill>
                  <a:schemeClr val="tx1"/>
                </a:solidFill>
              </a:rPr>
              <a:t>(&lt;interval&gt;, &lt;</a:t>
            </a:r>
            <a:r>
              <a:rPr lang="en-US" sz="2800" dirty="0" err="1">
                <a:solidFill>
                  <a:schemeClr val="tx1"/>
                </a:solidFill>
              </a:rPr>
              <a:t>start_date</a:t>
            </a:r>
            <a:r>
              <a:rPr lang="en-US" sz="2800" dirty="0">
                <a:solidFill>
                  <a:schemeClr val="tx1"/>
                </a:solidFill>
              </a:rPr>
              <a:t>&gt;, &lt;</a:t>
            </a:r>
            <a:r>
              <a:rPr lang="en-US" sz="2800" dirty="0" err="1">
                <a:solidFill>
                  <a:schemeClr val="tx1"/>
                </a:solidFill>
              </a:rPr>
              <a:t>end_date</a:t>
            </a:r>
            <a:r>
              <a:rPr lang="en-US" sz="2800" dirty="0">
                <a:solidFill>
                  <a:schemeClr val="tx1"/>
                </a:solidFill>
              </a:rPr>
              <a:t>&gt;) </a:t>
            </a:r>
          </a:p>
          <a:p>
            <a:pPr marL="0" indent="0">
              <a:buNone/>
            </a:pPr>
            <a:endParaRPr lang="en-US" dirty="0">
              <a:solidFill>
                <a:schemeClr val="tx1"/>
              </a:solidFill>
            </a:endParaRPr>
          </a:p>
        </p:txBody>
      </p:sp>
      <p:sp>
        <p:nvSpPr>
          <p:cNvPr id="4" name="Rectangle 3"/>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DATEDIFF</a:t>
            </a:r>
            <a:endParaRPr lang="en-US" sz="3200" b="1" dirty="0">
              <a:solidFill>
                <a:schemeClr val="tx1"/>
              </a:solidFill>
              <a:latin typeface="+mj-lt"/>
            </a:endParaRPr>
          </a:p>
        </p:txBody>
      </p:sp>
    </p:spTree>
    <p:extLst>
      <p:ext uri="{BB962C8B-B14F-4D97-AF65-F5344CB8AC3E}">
        <p14:creationId xmlns:p14="http://schemas.microsoft.com/office/powerpoint/2010/main" val="427903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65760" y="1005840"/>
            <a:ext cx="11147432" cy="5829352"/>
          </a:xfrm>
        </p:spPr>
        <p:txBody>
          <a:bodyPr/>
          <a:lstStyle/>
          <a:p>
            <a:pPr marL="0" indent="0">
              <a:buNone/>
            </a:pPr>
            <a:r>
              <a:rPr lang="en-US" sz="2800" dirty="0">
                <a:solidFill>
                  <a:schemeClr val="tx1"/>
                </a:solidFill>
              </a:rPr>
              <a:t>The XNPV function returns the net present value for a schedule of cash flows that is not necessarily periodic. </a:t>
            </a:r>
          </a:p>
          <a:p>
            <a:pPr marL="0" indent="0">
              <a:buNone/>
            </a:pPr>
            <a:r>
              <a:rPr lang="en-US" sz="2800" dirty="0">
                <a:solidFill>
                  <a:schemeClr val="tx1"/>
                </a:solidFill>
              </a:rPr>
              <a:t>Syntax: XNPV(&lt;table&gt;, &lt;values&gt;, &lt;dates&gt;, &lt;rate&gt;)</a:t>
            </a:r>
          </a:p>
          <a:p>
            <a:pPr marL="0" indent="0">
              <a:buNone/>
            </a:pPr>
            <a:endParaRPr lang="en-US" sz="2800" dirty="0">
              <a:solidFill>
                <a:schemeClr val="tx1"/>
              </a:solidFill>
            </a:endParaRPr>
          </a:p>
          <a:p>
            <a:pPr marL="0" indent="0">
              <a:buNone/>
            </a:pPr>
            <a:endParaRPr lang="en-US" sz="2800" dirty="0">
              <a:solidFill>
                <a:schemeClr val="tx1"/>
              </a:solidFill>
            </a:endParaRPr>
          </a:p>
          <a:p>
            <a:pPr marL="0" indent="0">
              <a:buNone/>
            </a:pPr>
            <a:r>
              <a:rPr lang="en-US" sz="2800" dirty="0">
                <a:solidFill>
                  <a:schemeClr val="tx1"/>
                </a:solidFill>
              </a:rPr>
              <a:t>			    Present value := XNPV( </a:t>
            </a:r>
            <a:r>
              <a:rPr lang="en-US" sz="2800" dirty="0" err="1">
                <a:solidFill>
                  <a:schemeClr val="tx1"/>
                </a:solidFill>
              </a:rPr>
              <a:t>CashFlows</a:t>
            </a:r>
            <a:r>
              <a:rPr lang="en-US" sz="2800" dirty="0">
                <a:solidFill>
                  <a:schemeClr val="tx1"/>
                </a:solidFill>
              </a:rPr>
              <a:t>, </a:t>
            </a:r>
          </a:p>
          <a:p>
            <a:pPr marL="0" indent="0">
              <a:buNone/>
            </a:pPr>
            <a:r>
              <a:rPr lang="en-US" sz="2800" dirty="0">
                <a:solidFill>
                  <a:schemeClr val="tx1"/>
                </a:solidFill>
              </a:rPr>
              <a:t>							[Payment], 									[Date], 0.09 )</a:t>
            </a:r>
          </a:p>
          <a:p>
            <a:pPr marL="0" indent="0">
              <a:buNone/>
            </a:pPr>
            <a:r>
              <a:rPr lang="en-US" sz="2800" dirty="0">
                <a:solidFill>
                  <a:schemeClr val="tx1"/>
                </a:solidFill>
              </a:rPr>
              <a:t>					    	  = 2086.65</a:t>
            </a:r>
          </a:p>
          <a:p>
            <a:pPr marL="0" indent="0">
              <a:buNone/>
            </a:pPr>
            <a:endParaRPr lang="en-US" sz="2800"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034335497"/>
              </p:ext>
            </p:extLst>
          </p:nvPr>
        </p:nvGraphicFramePr>
        <p:xfrm>
          <a:off x="617220" y="3137961"/>
          <a:ext cx="2896505" cy="3055386"/>
        </p:xfrm>
        <a:graphic>
          <a:graphicData uri="http://schemas.openxmlformats.org/drawingml/2006/table">
            <a:tbl>
              <a:tblPr firstRow="1" firstCol="1" bandRow="1">
                <a:tableStyleId>{8EC20E35-A176-4012-BC5E-935CFFF8708E}</a:tableStyleId>
              </a:tblPr>
              <a:tblGrid>
                <a:gridCol w="1645920">
                  <a:extLst>
                    <a:ext uri="{9D8B030D-6E8A-4147-A177-3AD203B41FA5}">
                      <a16:colId xmlns:a16="http://schemas.microsoft.com/office/drawing/2014/main" val="20000"/>
                    </a:ext>
                  </a:extLst>
                </a:gridCol>
                <a:gridCol w="1250585">
                  <a:extLst>
                    <a:ext uri="{9D8B030D-6E8A-4147-A177-3AD203B41FA5}">
                      <a16:colId xmlns:a16="http://schemas.microsoft.com/office/drawing/2014/main" val="20001"/>
                    </a:ext>
                  </a:extLst>
                </a:gridCol>
              </a:tblGrid>
              <a:tr h="326090">
                <a:tc>
                  <a:txBody>
                    <a:bodyPr/>
                    <a:lstStyle/>
                    <a:p>
                      <a:pPr marL="0" marR="0">
                        <a:lnSpc>
                          <a:spcPct val="107000"/>
                        </a:lnSpc>
                        <a:spcBef>
                          <a:spcPts val="0"/>
                        </a:spcBef>
                        <a:spcAft>
                          <a:spcPts val="0"/>
                        </a:spcAft>
                      </a:pPr>
                      <a:r>
                        <a:rPr lang="en-US" sz="2000" dirty="0">
                          <a:effectLst/>
                        </a:rPr>
                        <a:t>Date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nSpc>
                          <a:spcPct val="107000"/>
                        </a:lnSpc>
                        <a:spcBef>
                          <a:spcPts val="0"/>
                        </a:spcBef>
                        <a:spcAft>
                          <a:spcPts val="0"/>
                        </a:spcAft>
                      </a:pPr>
                      <a:r>
                        <a:rPr lang="en-US" sz="2000">
                          <a:effectLst/>
                        </a:rPr>
                        <a:t>Payment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0"/>
                  </a:ext>
                </a:extLst>
              </a:tr>
              <a:tr h="545850">
                <a:tc>
                  <a:txBody>
                    <a:bodyPr/>
                    <a:lstStyle/>
                    <a:p>
                      <a:pPr marL="0" marR="0" algn="r">
                        <a:lnSpc>
                          <a:spcPct val="107000"/>
                        </a:lnSpc>
                        <a:spcBef>
                          <a:spcPts val="0"/>
                        </a:spcBef>
                        <a:spcAft>
                          <a:spcPts val="0"/>
                        </a:spcAft>
                      </a:pPr>
                      <a:r>
                        <a:rPr lang="en-US" sz="2000" dirty="0">
                          <a:effectLst/>
                        </a:rPr>
                        <a:t>1/1/2014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gn="r">
                        <a:lnSpc>
                          <a:spcPct val="107000"/>
                        </a:lnSpc>
                        <a:spcBef>
                          <a:spcPts val="0"/>
                        </a:spcBef>
                        <a:spcAft>
                          <a:spcPts val="0"/>
                        </a:spcAft>
                      </a:pPr>
                      <a:r>
                        <a:rPr lang="en-US" sz="2000">
                          <a:effectLst/>
                        </a:rPr>
                        <a:t>-10000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1"/>
                  </a:ext>
                </a:extLst>
              </a:tr>
              <a:tr h="545850">
                <a:tc>
                  <a:txBody>
                    <a:bodyPr/>
                    <a:lstStyle/>
                    <a:p>
                      <a:pPr marL="0" marR="0" algn="r">
                        <a:lnSpc>
                          <a:spcPct val="107000"/>
                        </a:lnSpc>
                        <a:spcBef>
                          <a:spcPts val="0"/>
                        </a:spcBef>
                        <a:spcAft>
                          <a:spcPts val="0"/>
                        </a:spcAft>
                      </a:pPr>
                      <a:r>
                        <a:rPr lang="en-US" sz="2000">
                          <a:effectLst/>
                        </a:rPr>
                        <a:t>3/1/2014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gn="r">
                        <a:lnSpc>
                          <a:spcPct val="107000"/>
                        </a:lnSpc>
                        <a:spcBef>
                          <a:spcPts val="0"/>
                        </a:spcBef>
                        <a:spcAft>
                          <a:spcPts val="0"/>
                        </a:spcAft>
                      </a:pPr>
                      <a:r>
                        <a:rPr lang="en-US" sz="2000">
                          <a:effectLst/>
                        </a:rPr>
                        <a:t>2750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2"/>
                  </a:ext>
                </a:extLst>
              </a:tr>
              <a:tr h="545850">
                <a:tc>
                  <a:txBody>
                    <a:bodyPr/>
                    <a:lstStyle/>
                    <a:p>
                      <a:pPr marL="0" marR="0" algn="r">
                        <a:lnSpc>
                          <a:spcPct val="107000"/>
                        </a:lnSpc>
                        <a:spcBef>
                          <a:spcPts val="0"/>
                        </a:spcBef>
                        <a:spcAft>
                          <a:spcPts val="0"/>
                        </a:spcAft>
                      </a:pPr>
                      <a:r>
                        <a:rPr lang="en-US" sz="2000">
                          <a:effectLst/>
                        </a:rPr>
                        <a:t>10/30/2014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gn="r">
                        <a:lnSpc>
                          <a:spcPct val="107000"/>
                        </a:lnSpc>
                        <a:spcBef>
                          <a:spcPts val="0"/>
                        </a:spcBef>
                        <a:spcAft>
                          <a:spcPts val="0"/>
                        </a:spcAft>
                      </a:pPr>
                      <a:r>
                        <a:rPr lang="en-US" sz="2000">
                          <a:effectLst/>
                        </a:rPr>
                        <a:t>4250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3"/>
                  </a:ext>
                </a:extLst>
              </a:tr>
              <a:tr h="545850">
                <a:tc>
                  <a:txBody>
                    <a:bodyPr/>
                    <a:lstStyle/>
                    <a:p>
                      <a:pPr marL="0" marR="0" algn="r">
                        <a:lnSpc>
                          <a:spcPct val="107000"/>
                        </a:lnSpc>
                        <a:spcBef>
                          <a:spcPts val="0"/>
                        </a:spcBef>
                        <a:spcAft>
                          <a:spcPts val="0"/>
                        </a:spcAft>
                      </a:pPr>
                      <a:r>
                        <a:rPr lang="en-US" sz="2000">
                          <a:effectLst/>
                        </a:rPr>
                        <a:t>2/15/2015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gn="r">
                        <a:lnSpc>
                          <a:spcPct val="107000"/>
                        </a:lnSpc>
                        <a:spcBef>
                          <a:spcPts val="0"/>
                        </a:spcBef>
                        <a:spcAft>
                          <a:spcPts val="0"/>
                        </a:spcAft>
                      </a:pPr>
                      <a:r>
                        <a:rPr lang="en-US" sz="2000">
                          <a:effectLst/>
                        </a:rPr>
                        <a:t>3250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4"/>
                  </a:ext>
                </a:extLst>
              </a:tr>
              <a:tr h="545850">
                <a:tc>
                  <a:txBody>
                    <a:bodyPr/>
                    <a:lstStyle/>
                    <a:p>
                      <a:pPr marL="0" marR="0" algn="r">
                        <a:lnSpc>
                          <a:spcPct val="107000"/>
                        </a:lnSpc>
                        <a:spcBef>
                          <a:spcPts val="0"/>
                        </a:spcBef>
                        <a:spcAft>
                          <a:spcPts val="0"/>
                        </a:spcAft>
                      </a:pPr>
                      <a:r>
                        <a:rPr lang="en-US" sz="2000" dirty="0">
                          <a:effectLst/>
                        </a:rPr>
                        <a:t>4/1/2015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tc>
                  <a:txBody>
                    <a:bodyPr/>
                    <a:lstStyle/>
                    <a:p>
                      <a:pPr marL="0" marR="0" algn="r">
                        <a:lnSpc>
                          <a:spcPct val="107000"/>
                        </a:lnSpc>
                        <a:spcBef>
                          <a:spcPts val="0"/>
                        </a:spcBef>
                        <a:spcAft>
                          <a:spcPts val="0"/>
                        </a:spcAft>
                      </a:pPr>
                      <a:r>
                        <a:rPr lang="en-US" sz="2000" dirty="0">
                          <a:effectLst/>
                        </a:rPr>
                        <a:t>2750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b"/>
                </a:tc>
                <a:extLst>
                  <a:ext uri="{0D108BD9-81ED-4DB2-BD59-A6C34878D82A}">
                    <a16:rowId xmlns:a16="http://schemas.microsoft.com/office/drawing/2014/main" val="10005"/>
                  </a:ext>
                </a:extLst>
              </a:tr>
            </a:tbl>
          </a:graphicData>
        </a:graphic>
      </p:graphicFrame>
      <p:sp>
        <p:nvSpPr>
          <p:cNvPr id="5" name="Rectangle 4"/>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XNPV</a:t>
            </a:r>
            <a:endParaRPr lang="en-US" sz="3200" b="1" dirty="0">
              <a:solidFill>
                <a:schemeClr val="tx1"/>
              </a:solidFill>
              <a:latin typeface="+mj-lt"/>
            </a:endParaRPr>
          </a:p>
        </p:txBody>
      </p:sp>
    </p:spTree>
    <p:extLst>
      <p:ext uri="{BB962C8B-B14F-4D97-AF65-F5344CB8AC3E}">
        <p14:creationId xmlns:p14="http://schemas.microsoft.com/office/powerpoint/2010/main" val="344762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760" y="1005840"/>
            <a:ext cx="11140440" cy="4893647"/>
          </a:xfrm>
          <a:prstGeom prst="rect">
            <a:avLst/>
          </a:prstGeom>
          <a:noFill/>
        </p:spPr>
        <p:txBody>
          <a:bodyPr wrap="square" rtlCol="0">
            <a:spAutoFit/>
          </a:bodyPr>
          <a:lstStyle/>
          <a:p>
            <a:r>
              <a:rPr lang="en-US" sz="3200" dirty="0">
                <a:solidFill>
                  <a:srgbClr val="505050"/>
                </a:solidFill>
                <a:latin typeface="Segoe UI Light"/>
              </a:rPr>
              <a:t>Returns the product of an expression evaluated for each row in a table.</a:t>
            </a:r>
          </a:p>
          <a:p>
            <a:endParaRPr lang="en-US" sz="2400" dirty="0">
              <a:solidFill>
                <a:srgbClr val="505050"/>
              </a:solidFill>
              <a:latin typeface="Segoe UI Light"/>
            </a:endParaRPr>
          </a:p>
          <a:p>
            <a:endParaRPr lang="en-US" sz="2400" dirty="0">
              <a:solidFill>
                <a:srgbClr val="505050"/>
              </a:solidFill>
              <a:latin typeface="Segoe UI Light"/>
            </a:endParaRPr>
          </a:p>
          <a:p>
            <a:r>
              <a:rPr lang="en-US" sz="2800" dirty="0">
                <a:solidFill>
                  <a:srgbClr val="505050"/>
                </a:solidFill>
                <a:latin typeface="Segoe UI Light"/>
              </a:rPr>
              <a:t>Future investment= [Sum of </a:t>
            </a:r>
            <a:r>
              <a:rPr lang="en-US" sz="2800" dirty="0" err="1">
                <a:solidFill>
                  <a:srgbClr val="505050"/>
                </a:solidFill>
                <a:latin typeface="Segoe UI Light"/>
              </a:rPr>
              <a:t>RevenueAmount</a:t>
            </a:r>
            <a:r>
              <a:rPr lang="en-US" sz="2800" dirty="0">
                <a:solidFill>
                  <a:srgbClr val="505050"/>
                </a:solidFill>
                <a:latin typeface="Segoe UI Light"/>
              </a:rPr>
              <a:t>] </a:t>
            </a:r>
            <a:br>
              <a:rPr lang="en-US" sz="2800" dirty="0">
                <a:solidFill>
                  <a:srgbClr val="505050"/>
                </a:solidFill>
                <a:latin typeface="Segoe UI Light"/>
              </a:rPr>
            </a:br>
            <a:r>
              <a:rPr lang="en-US" sz="2800" dirty="0">
                <a:solidFill>
                  <a:srgbClr val="505050"/>
                </a:solidFill>
                <a:latin typeface="Segoe UI Light"/>
              </a:rPr>
              <a:t>                                *  </a:t>
            </a:r>
            <a:r>
              <a:rPr lang="en-US" sz="2800" dirty="0" err="1">
                <a:solidFill>
                  <a:srgbClr val="505050"/>
                </a:solidFill>
                <a:latin typeface="Segoe UI Light"/>
              </a:rPr>
              <a:t>Productx</a:t>
            </a:r>
            <a:r>
              <a:rPr lang="en-US" sz="2800" dirty="0">
                <a:solidFill>
                  <a:srgbClr val="505050"/>
                </a:solidFill>
                <a:latin typeface="Segoe UI Light"/>
              </a:rPr>
              <a:t>(Rates,1+[Rates])</a:t>
            </a:r>
          </a:p>
          <a:p>
            <a:endParaRPr lang="en-US" sz="2400" dirty="0" smtClean="0">
              <a:solidFill>
                <a:srgbClr val="505050"/>
              </a:solidFill>
              <a:latin typeface="Segoe UI Light"/>
            </a:endParaRPr>
          </a:p>
          <a:p>
            <a:endParaRPr lang="en-US" sz="2400" dirty="0">
              <a:solidFill>
                <a:srgbClr val="505050"/>
              </a:solidFill>
              <a:latin typeface="Segoe UI Light"/>
            </a:endParaRPr>
          </a:p>
          <a:p>
            <a:r>
              <a:rPr lang="en-US" sz="2400" dirty="0">
                <a:solidFill>
                  <a:srgbClr val="505050"/>
                </a:solidFill>
                <a:latin typeface="Segoe UI Light"/>
              </a:rPr>
              <a:t>The PRODUCTX function takes as its first argument a table, </a:t>
            </a:r>
          </a:p>
          <a:p>
            <a:r>
              <a:rPr lang="en-US" sz="2400" dirty="0">
                <a:solidFill>
                  <a:srgbClr val="505050"/>
                </a:solidFill>
                <a:latin typeface="Segoe UI Light"/>
              </a:rPr>
              <a:t>or an expression that returns a table. The second argument is a column that contains the numbers for which you want to compute the product, or an expression that evaluates to a column. </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3659941057"/>
              </p:ext>
            </p:extLst>
          </p:nvPr>
        </p:nvGraphicFramePr>
        <p:xfrm>
          <a:off x="9084083" y="2457873"/>
          <a:ext cx="812685" cy="1706635"/>
        </p:xfrm>
        <a:graphic>
          <a:graphicData uri="http://schemas.openxmlformats.org/drawingml/2006/table">
            <a:tbl>
              <a:tblPr firstRow="1">
                <a:tableStyleId>{793D81CF-94F2-401A-BA57-92F5A7B2D0C5}</a:tableStyleId>
              </a:tblPr>
              <a:tblGrid>
                <a:gridCol w="812685">
                  <a:extLst>
                    <a:ext uri="{9D8B030D-6E8A-4147-A177-3AD203B41FA5}">
                      <a16:colId xmlns:a16="http://schemas.microsoft.com/office/drawing/2014/main" val="20000"/>
                    </a:ext>
                  </a:extLst>
                </a:gridCol>
              </a:tblGrid>
              <a:tr h="243805">
                <a:tc>
                  <a:txBody>
                    <a:bodyPr/>
                    <a:lstStyle/>
                    <a:p>
                      <a:pPr algn="l" fontAlgn="b"/>
                      <a:r>
                        <a:rPr lang="en-US" sz="1500" u="none" strike="noStrike" dirty="0">
                          <a:effectLst/>
                        </a:rPr>
                        <a:t>Rates</a:t>
                      </a:r>
                      <a:endParaRPr lang="en-US" sz="1500" b="1" i="0" u="none" strike="noStrike" dirty="0">
                        <a:solidFill>
                          <a:srgbClr val="FFFFFF"/>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0"/>
                  </a:ext>
                </a:extLst>
              </a:tr>
              <a:tr h="243805">
                <a:tc>
                  <a:txBody>
                    <a:bodyPr/>
                    <a:lstStyle/>
                    <a:p>
                      <a:pPr algn="r" fontAlgn="b"/>
                      <a:r>
                        <a:rPr lang="en-US" sz="1500" u="none" strike="noStrike">
                          <a:effectLst/>
                        </a:rPr>
                        <a:t>5.0%</a:t>
                      </a:r>
                      <a:endParaRPr lang="en-US" sz="1500" b="0" i="0" u="none" strike="noStrike">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1"/>
                  </a:ext>
                </a:extLst>
              </a:tr>
              <a:tr h="243805">
                <a:tc>
                  <a:txBody>
                    <a:bodyPr/>
                    <a:lstStyle/>
                    <a:p>
                      <a:pPr algn="r" fontAlgn="b"/>
                      <a:r>
                        <a:rPr lang="en-US" sz="1500" u="none" strike="noStrike">
                          <a:effectLst/>
                        </a:rPr>
                        <a:t>4.0%</a:t>
                      </a:r>
                      <a:endParaRPr lang="en-US" sz="1500" b="0" i="0" u="none" strike="noStrike">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2"/>
                  </a:ext>
                </a:extLst>
              </a:tr>
              <a:tr h="243805">
                <a:tc>
                  <a:txBody>
                    <a:bodyPr/>
                    <a:lstStyle/>
                    <a:p>
                      <a:pPr algn="r" fontAlgn="b"/>
                      <a:r>
                        <a:rPr lang="en-US" sz="1500" u="none" strike="noStrike">
                          <a:effectLst/>
                        </a:rPr>
                        <a:t>3.5%</a:t>
                      </a:r>
                      <a:endParaRPr lang="en-US" sz="1500" b="0" i="0" u="none" strike="noStrike">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3"/>
                  </a:ext>
                </a:extLst>
              </a:tr>
              <a:tr h="243805">
                <a:tc>
                  <a:txBody>
                    <a:bodyPr/>
                    <a:lstStyle/>
                    <a:p>
                      <a:pPr algn="r" fontAlgn="b"/>
                      <a:r>
                        <a:rPr lang="en-US" sz="1500" u="none" strike="noStrike">
                          <a:effectLst/>
                        </a:rPr>
                        <a:t>2.0%</a:t>
                      </a:r>
                      <a:endParaRPr lang="en-US" sz="1500" b="0" i="0" u="none" strike="noStrike">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4"/>
                  </a:ext>
                </a:extLst>
              </a:tr>
              <a:tr h="243805">
                <a:tc>
                  <a:txBody>
                    <a:bodyPr/>
                    <a:lstStyle/>
                    <a:p>
                      <a:pPr algn="r" fontAlgn="b"/>
                      <a:r>
                        <a:rPr lang="en-US" sz="1500" u="none" strike="noStrike">
                          <a:effectLst/>
                        </a:rPr>
                        <a:t>3.0%</a:t>
                      </a:r>
                      <a:endParaRPr lang="en-US" sz="1500" b="0" i="0" u="none" strike="noStrike">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5"/>
                  </a:ext>
                </a:extLst>
              </a:tr>
              <a:tr h="243805">
                <a:tc>
                  <a:txBody>
                    <a:bodyPr/>
                    <a:lstStyle/>
                    <a:p>
                      <a:pPr algn="r" fontAlgn="b"/>
                      <a:r>
                        <a:rPr lang="en-US" sz="1500" u="none" strike="noStrike" dirty="0">
                          <a:effectLst/>
                        </a:rPr>
                        <a:t>5.0%</a:t>
                      </a:r>
                      <a:endParaRPr lang="en-US" sz="1500" b="0" i="0" u="none" strike="noStrike" dirty="0">
                        <a:solidFill>
                          <a:srgbClr val="000000"/>
                        </a:solidFill>
                        <a:effectLst/>
                        <a:latin typeface="Calibri" panose="020F0502020204030204" pitchFamily="34" charset="0"/>
                      </a:endParaRPr>
                    </a:p>
                  </a:txBody>
                  <a:tcPr marL="10158" marR="10158" marT="10158" marB="0" anchor="b"/>
                </a:tc>
                <a:extLst>
                  <a:ext uri="{0D108BD9-81ED-4DB2-BD59-A6C34878D82A}">
                    <a16:rowId xmlns:a16="http://schemas.microsoft.com/office/drawing/2014/main" val="10006"/>
                  </a:ext>
                </a:extLst>
              </a:tr>
            </a:tbl>
          </a:graphicData>
        </a:graphic>
      </p:graphicFrame>
      <p:sp>
        <p:nvSpPr>
          <p:cNvPr id="6" name="Rectangle 5"/>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PRODUCT(X)</a:t>
            </a:r>
            <a:endParaRPr lang="en-US" sz="3200" b="1" dirty="0">
              <a:solidFill>
                <a:schemeClr val="tx1"/>
              </a:solidFill>
              <a:latin typeface="+mj-lt"/>
            </a:endParaRPr>
          </a:p>
        </p:txBody>
      </p:sp>
    </p:spTree>
    <p:extLst>
      <p:ext uri="{BB962C8B-B14F-4D97-AF65-F5344CB8AC3E}">
        <p14:creationId xmlns:p14="http://schemas.microsoft.com/office/powerpoint/2010/main" val="395683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852143" y="996113"/>
            <a:ext cx="10840504" cy="2846460"/>
          </a:xfrm>
        </p:spPr>
        <p:txBody>
          <a:bodyPr/>
          <a:lstStyle/>
          <a:p>
            <a:pPr marL="0" indent="0">
              <a:spcBef>
                <a:spcPts val="600"/>
              </a:spcBef>
              <a:buNone/>
            </a:pPr>
            <a:r>
              <a:rPr lang="en-US" sz="2800" dirty="0" err="1" smtClean="0">
                <a:solidFill>
                  <a:schemeClr val="tx1"/>
                </a:solidFill>
                <a:latin typeface="Segoe UI Light"/>
              </a:rPr>
              <a:t>CrossFilter</a:t>
            </a:r>
            <a:r>
              <a:rPr lang="en-US" sz="2800" dirty="0">
                <a:solidFill>
                  <a:schemeClr val="tx1"/>
                </a:solidFill>
                <a:latin typeface="Segoe UI Light"/>
              </a:rPr>
              <a:t>( FK, PK, direction )</a:t>
            </a:r>
          </a:p>
          <a:p>
            <a:pPr marL="448027" indent="-448027">
              <a:spcBef>
                <a:spcPts val="600"/>
              </a:spcBef>
            </a:pPr>
            <a:r>
              <a:rPr lang="en-US" sz="2400" dirty="0">
                <a:solidFill>
                  <a:schemeClr val="tx1"/>
                </a:solidFill>
                <a:latin typeface="Segoe UI Light"/>
              </a:rPr>
              <a:t>Similar to UseRelationship, you can change the filter </a:t>
            </a:r>
            <a:r>
              <a:rPr lang="en-US" sz="2400" dirty="0" smtClean="0">
                <a:solidFill>
                  <a:schemeClr val="tx1"/>
                </a:solidFill>
                <a:latin typeface="Segoe UI Light"/>
              </a:rPr>
              <a:t>direction</a:t>
            </a:r>
          </a:p>
          <a:p>
            <a:pPr marL="448027" indent="-448027">
              <a:spcBef>
                <a:spcPts val="600"/>
              </a:spcBef>
            </a:pPr>
            <a:r>
              <a:rPr lang="en-US" sz="2400" dirty="0" smtClean="0">
                <a:solidFill>
                  <a:schemeClr val="tx1"/>
                </a:solidFill>
                <a:latin typeface="Segoe UI Light"/>
              </a:rPr>
              <a:t>Direction</a:t>
            </a:r>
            <a:r>
              <a:rPr lang="en-US" sz="2400" dirty="0">
                <a:solidFill>
                  <a:schemeClr val="tx1"/>
                </a:solidFill>
                <a:latin typeface="Segoe UI Light"/>
              </a:rPr>
              <a:t>: both, one, none</a:t>
            </a:r>
          </a:p>
          <a:p>
            <a:pPr>
              <a:spcBef>
                <a:spcPts val="600"/>
              </a:spcBef>
            </a:pPr>
            <a:r>
              <a:rPr lang="en-US" sz="2400" dirty="0" smtClean="0">
                <a:solidFill>
                  <a:schemeClr val="tx1"/>
                </a:solidFill>
                <a:latin typeface="Segoe UI Light"/>
              </a:rPr>
              <a:t>   </a:t>
            </a:r>
            <a:r>
              <a:rPr lang="en-US" sz="2400" dirty="0">
                <a:solidFill>
                  <a:schemeClr val="tx1"/>
                </a:solidFill>
                <a:latin typeface="Segoe UI Light"/>
              </a:rPr>
              <a:t>Calculate( [My measure], CrossFilter( … ) )</a:t>
            </a:r>
          </a:p>
        </p:txBody>
      </p:sp>
      <p:sp>
        <p:nvSpPr>
          <p:cNvPr id="4" name="Rectangle 3"/>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DAX Expressions for relationships</a:t>
            </a:r>
            <a:endParaRPr lang="en-US" sz="3200" b="1" dirty="0">
              <a:solidFill>
                <a:schemeClr val="tx1"/>
              </a:solidFill>
              <a:latin typeface="+mj-lt"/>
            </a:endParaRPr>
          </a:p>
        </p:txBody>
      </p:sp>
    </p:spTree>
    <p:extLst>
      <p:ext uri="{BB962C8B-B14F-4D97-AF65-F5344CB8AC3E}">
        <p14:creationId xmlns:p14="http://schemas.microsoft.com/office/powerpoint/2010/main" val="346539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5760" y="1005840"/>
            <a:ext cx="11651153" cy="1327219"/>
          </a:xfrm>
        </p:spPr>
        <p:txBody>
          <a:bodyPr/>
          <a:lstStyle/>
          <a:p>
            <a:pPr marL="0" indent="0">
              <a:buNone/>
            </a:pPr>
            <a:r>
              <a:rPr lang="en-US" sz="2400" dirty="0">
                <a:solidFill>
                  <a:schemeClr val="tx1"/>
                </a:solidFill>
              </a:rPr>
              <a:t>Count of Customers = </a:t>
            </a:r>
            <a:r>
              <a:rPr lang="en-US" sz="2400" dirty="0">
                <a:solidFill>
                  <a:srgbClr val="00B050"/>
                </a:solidFill>
              </a:rPr>
              <a:t>//filters through Sales by default</a:t>
            </a:r>
            <a:r>
              <a:rPr lang="en-US" sz="2400" dirty="0">
                <a:solidFill>
                  <a:schemeClr val="tx1"/>
                </a:solidFill>
              </a:rPr>
              <a:t/>
            </a:r>
            <a:br>
              <a:rPr lang="en-US" sz="2400" dirty="0">
                <a:solidFill>
                  <a:schemeClr val="tx1"/>
                </a:solidFill>
              </a:rPr>
            </a:br>
            <a:r>
              <a:rPr lang="en-US" sz="2400" dirty="0">
                <a:solidFill>
                  <a:schemeClr val="tx1"/>
                </a:solidFill>
              </a:rPr>
              <a:t>Calculate( CountRows( Customer ) )</a:t>
            </a:r>
            <a:br>
              <a:rPr lang="en-US" sz="2400" dirty="0">
                <a:solidFill>
                  <a:schemeClr val="tx1"/>
                </a:solidFill>
              </a:rPr>
            </a:br>
            <a:endParaRPr lang="en-US" sz="2400" dirty="0">
              <a:solidFill>
                <a:schemeClr val="tx1"/>
              </a:solidFill>
            </a:endParaRPr>
          </a:p>
        </p:txBody>
      </p:sp>
      <p:sp>
        <p:nvSpPr>
          <p:cNvPr id="4" name="Text Placeholder 2"/>
          <p:cNvSpPr txBox="1">
            <a:spLocks/>
          </p:cNvSpPr>
          <p:nvPr/>
        </p:nvSpPr>
        <p:spPr>
          <a:xfrm>
            <a:off x="365760" y="1812095"/>
            <a:ext cx="11651152" cy="3275977"/>
          </a:xfrm>
          <a:prstGeom prst="rect">
            <a:avLst/>
          </a:prstGeom>
        </p:spPr>
        <p:txBody>
          <a:bodyPr vert="horz" wrap="square" lIns="143370" tIns="89606" rIns="143370" bIns="89606"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Clr>
                <a:srgbClr val="505050"/>
              </a:buClr>
            </a:pPr>
            <a:r>
              <a:rPr lang="en-US" sz="2352" dirty="0">
                <a:solidFill>
                  <a:schemeClr val="tx1"/>
                </a:solidFill>
                <a:latin typeface="Calibri" panose="020F0502020204030204" pitchFamily="34" charset="0"/>
              </a:rPr>
              <a:t/>
            </a:r>
            <a:br>
              <a:rPr lang="en-US" sz="2352" dirty="0">
                <a:solidFill>
                  <a:schemeClr val="tx1"/>
                </a:solidFill>
                <a:latin typeface="Calibri" panose="020F0502020204030204" pitchFamily="34" charset="0"/>
              </a:rPr>
            </a:br>
            <a:r>
              <a:rPr lang="en-US" sz="2400" dirty="0">
                <a:solidFill>
                  <a:schemeClr val="tx1"/>
                </a:solidFill>
              </a:rPr>
              <a:t>Count of Customers using Region = </a:t>
            </a:r>
            <a:br>
              <a:rPr lang="en-US" sz="2400" dirty="0">
                <a:solidFill>
                  <a:schemeClr val="tx1"/>
                </a:solidFill>
              </a:rPr>
            </a:br>
            <a:r>
              <a:rPr lang="en-US" sz="2400" dirty="0">
                <a:solidFill>
                  <a:schemeClr val="tx1"/>
                </a:solidFill>
              </a:rPr>
              <a:t>Calculate( [Count of Customers], </a:t>
            </a:r>
            <a:br>
              <a:rPr lang="en-US" sz="2400" dirty="0">
                <a:solidFill>
                  <a:schemeClr val="tx1"/>
                </a:solidFill>
              </a:rPr>
            </a:br>
            <a:r>
              <a:rPr lang="en-US" sz="2400" dirty="0">
                <a:solidFill>
                  <a:schemeClr val="tx1"/>
                </a:solidFill>
              </a:rPr>
              <a:t>   </a:t>
            </a:r>
            <a:r>
              <a:rPr lang="en-US" sz="2400" dirty="0">
                <a:solidFill>
                  <a:srgbClr val="00B050"/>
                </a:solidFill>
              </a:rPr>
              <a:t>//Cut filtering between Sales and Customer, then use the inactive relationship</a:t>
            </a:r>
            <a:r>
              <a:rPr lang="en-US" sz="2400" dirty="0">
                <a:solidFill>
                  <a:schemeClr val="tx1"/>
                </a:solidFill>
              </a:rPr>
              <a:t/>
            </a:r>
            <a:br>
              <a:rPr lang="en-US" sz="2400" dirty="0">
                <a:solidFill>
                  <a:schemeClr val="tx1"/>
                </a:solidFill>
              </a:rPr>
            </a:br>
            <a:r>
              <a:rPr lang="en-US" sz="2400" dirty="0">
                <a:solidFill>
                  <a:schemeClr val="tx1"/>
                </a:solidFill>
              </a:rPr>
              <a:t>   CrossFilter( Sales[</a:t>
            </a:r>
            <a:r>
              <a:rPr lang="en-US" sz="2400" dirty="0" err="1">
                <a:solidFill>
                  <a:schemeClr val="tx1"/>
                </a:solidFill>
              </a:rPr>
              <a:t>CustomerId</a:t>
            </a:r>
            <a:r>
              <a:rPr lang="en-US" sz="2400" dirty="0">
                <a:solidFill>
                  <a:schemeClr val="tx1"/>
                </a:solidFill>
              </a:rPr>
              <a:t>], Customer[Id], none ),  </a:t>
            </a:r>
            <a:br>
              <a:rPr lang="en-US" sz="2400" dirty="0">
                <a:solidFill>
                  <a:schemeClr val="tx1"/>
                </a:solidFill>
              </a:rPr>
            </a:br>
            <a:r>
              <a:rPr lang="en-US" sz="2400" dirty="0">
                <a:solidFill>
                  <a:schemeClr val="tx1"/>
                </a:solidFill>
              </a:rPr>
              <a:t>   UseRelationship ( Customer[</a:t>
            </a:r>
            <a:r>
              <a:rPr lang="en-US" sz="2400" dirty="0" err="1">
                <a:solidFill>
                  <a:schemeClr val="tx1"/>
                </a:solidFill>
              </a:rPr>
              <a:t>RegionId</a:t>
            </a:r>
            <a:r>
              <a:rPr lang="en-US" sz="2400" dirty="0">
                <a:solidFill>
                  <a:schemeClr val="tx1"/>
                </a:solidFill>
              </a:rPr>
              <a:t>], Region[Id] )</a:t>
            </a:r>
            <a:br>
              <a:rPr lang="en-US" sz="2400" dirty="0">
                <a:solidFill>
                  <a:schemeClr val="tx1"/>
                </a:solidFill>
              </a:rPr>
            </a:br>
            <a:r>
              <a:rPr lang="en-US" sz="2400" dirty="0">
                <a:solidFill>
                  <a:schemeClr val="tx1"/>
                </a:solidFill>
              </a:rPr>
              <a:t>)</a:t>
            </a:r>
          </a:p>
          <a:p>
            <a:pPr>
              <a:lnSpc>
                <a:spcPct val="100000"/>
              </a:lnSpc>
              <a:buClr>
                <a:srgbClr val="505050"/>
              </a:buClr>
            </a:pPr>
            <a:endParaRPr lang="en-US" sz="2800" dirty="0">
              <a:solidFill>
                <a:schemeClr val="tx1"/>
              </a:solidFill>
            </a:endParaRPr>
          </a:p>
        </p:txBody>
      </p:sp>
      <p:sp>
        <p:nvSpPr>
          <p:cNvPr id="5" name="Text Placeholder 2"/>
          <p:cNvSpPr txBox="1">
            <a:spLocks/>
          </p:cNvSpPr>
          <p:nvPr/>
        </p:nvSpPr>
        <p:spPr>
          <a:xfrm>
            <a:off x="365760" y="4607760"/>
            <a:ext cx="11651152" cy="2104566"/>
          </a:xfrm>
          <a:prstGeom prst="rect">
            <a:avLst/>
          </a:prstGeom>
        </p:spPr>
        <p:txBody>
          <a:bodyPr vert="horz" wrap="square" lIns="143370" tIns="89606" rIns="143370" bIns="89606"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Bef>
                <a:spcPts val="0"/>
              </a:spcBef>
              <a:spcAft>
                <a:spcPts val="600"/>
              </a:spcAft>
              <a:buClrTx/>
            </a:pPr>
            <a:r>
              <a:rPr lang="en-US" sz="2400" dirty="0">
                <a:solidFill>
                  <a:schemeClr val="tx1"/>
                </a:solidFill>
              </a:rPr>
              <a:t>Count of Customers using Sales and Region = </a:t>
            </a:r>
            <a:br>
              <a:rPr lang="en-US" sz="2400" dirty="0">
                <a:solidFill>
                  <a:schemeClr val="tx1"/>
                </a:solidFill>
              </a:rPr>
            </a:br>
            <a:r>
              <a:rPr lang="en-US" sz="2400" dirty="0">
                <a:solidFill>
                  <a:schemeClr val="tx1"/>
                </a:solidFill>
              </a:rPr>
              <a:t>Calculate( [Count of Customers], </a:t>
            </a:r>
            <a:r>
              <a:rPr lang="en-US" sz="2400" dirty="0">
                <a:solidFill>
                  <a:srgbClr val="00B050"/>
                </a:solidFill>
              </a:rPr>
              <a:t>//filters through Sales by default</a:t>
            </a:r>
          </a:p>
          <a:p>
            <a:pPr defTabSz="914367">
              <a:lnSpc>
                <a:spcPct val="100000"/>
              </a:lnSpc>
              <a:spcBef>
                <a:spcPts val="0"/>
              </a:spcBef>
              <a:spcAft>
                <a:spcPts val="600"/>
              </a:spcAft>
              <a:buClrTx/>
            </a:pPr>
            <a:r>
              <a:rPr lang="en-US" sz="2400" dirty="0">
                <a:solidFill>
                  <a:schemeClr val="tx1"/>
                </a:solidFill>
              </a:rPr>
              <a:t>   </a:t>
            </a:r>
            <a:r>
              <a:rPr lang="en-US" sz="2400" dirty="0">
                <a:solidFill>
                  <a:srgbClr val="00B050"/>
                </a:solidFill>
              </a:rPr>
              <a:t>//Filter Customers to only those in remaining Regions</a:t>
            </a:r>
            <a:r>
              <a:rPr lang="en-US" sz="2400" dirty="0">
                <a:solidFill>
                  <a:schemeClr val="tx1"/>
                </a:solidFill>
              </a:rPr>
              <a:t/>
            </a:r>
            <a:br>
              <a:rPr lang="en-US" sz="2400" dirty="0">
                <a:solidFill>
                  <a:schemeClr val="tx1"/>
                </a:solidFill>
              </a:rPr>
            </a:br>
            <a:r>
              <a:rPr lang="en-US" sz="2400" dirty="0">
                <a:solidFill>
                  <a:schemeClr val="tx1"/>
                </a:solidFill>
              </a:rPr>
              <a:t>   Filter( Customer, Contains( Region, [Id], Customer[</a:t>
            </a:r>
            <a:r>
              <a:rPr lang="en-US" sz="2400" dirty="0" err="1">
                <a:solidFill>
                  <a:schemeClr val="tx1"/>
                </a:solidFill>
              </a:rPr>
              <a:t>RegionId</a:t>
            </a:r>
            <a:r>
              <a:rPr lang="en-US" sz="2400" dirty="0">
                <a:solidFill>
                  <a:schemeClr val="tx1"/>
                </a:solidFill>
              </a:rPr>
              <a:t>] ) ) </a:t>
            </a:r>
            <a:br>
              <a:rPr lang="en-US" sz="2400" dirty="0">
                <a:solidFill>
                  <a:schemeClr val="tx1"/>
                </a:solidFill>
              </a:rPr>
            </a:br>
            <a:r>
              <a:rPr lang="en-US" sz="2400" dirty="0" smtClean="0">
                <a:solidFill>
                  <a:schemeClr val="tx1"/>
                </a:solidFill>
              </a:rPr>
              <a:t>)</a:t>
            </a:r>
            <a:endParaRPr lang="en-US" sz="2352" dirty="0">
              <a:solidFill>
                <a:schemeClr val="tx1"/>
              </a:solidFill>
              <a:latin typeface="Calibri" panose="020F0502020204030204" pitchFamily="34" charset="0"/>
            </a:endParaRPr>
          </a:p>
        </p:txBody>
      </p:sp>
      <p:sp>
        <p:nvSpPr>
          <p:cNvPr id="7" name="Rectangle 6"/>
          <p:cNvSpPr/>
          <p:nvPr/>
        </p:nvSpPr>
        <p:spPr>
          <a:xfrm>
            <a:off x="0" y="0"/>
            <a:ext cx="12192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chemeClr val="tx1"/>
                </a:solidFill>
                <a:latin typeface="+mj-lt"/>
              </a:rPr>
              <a:t> </a:t>
            </a:r>
            <a:r>
              <a:rPr lang="en-US" sz="3200" b="1" dirty="0" err="1" smtClean="0">
                <a:solidFill>
                  <a:schemeClr val="tx1"/>
                </a:solidFill>
                <a:latin typeface="+mj-lt"/>
              </a:rPr>
              <a:t>CrossFilter</a:t>
            </a:r>
            <a:r>
              <a:rPr lang="en-US" sz="3200" b="1" dirty="0" smtClean="0">
                <a:solidFill>
                  <a:schemeClr val="tx1"/>
                </a:solidFill>
                <a:latin typeface="+mj-lt"/>
              </a:rPr>
              <a:t>(FK, PK, direction)</a:t>
            </a:r>
            <a:endParaRPr lang="en-US" sz="3200" b="1" dirty="0">
              <a:solidFill>
                <a:schemeClr val="tx1"/>
              </a:solidFill>
              <a:latin typeface="+mj-lt"/>
            </a:endParaRPr>
          </a:p>
        </p:txBody>
      </p:sp>
    </p:spTree>
    <p:extLst>
      <p:ext uri="{BB962C8B-B14F-4D97-AF65-F5344CB8AC3E}">
        <p14:creationId xmlns:p14="http://schemas.microsoft.com/office/powerpoint/2010/main" val="219746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 y="0"/>
            <a:ext cx="10116781" cy="646331"/>
          </a:xfrm>
          <a:prstGeom prst="rect">
            <a:avLst/>
          </a:prstGeom>
          <a:noFill/>
        </p:spPr>
        <p:txBody>
          <a:bodyPr wrap="square" rtlCol="0">
            <a:spAutoFit/>
          </a:bodyPr>
          <a:lstStyle/>
          <a:p>
            <a:r>
              <a:rPr lang="en-US" sz="3600" dirty="0">
                <a:latin typeface="+mj-lt"/>
              </a:rPr>
              <a:t>Key benefits and differentiators of Power BI</a:t>
            </a:r>
            <a:endParaRPr lang="en-US" sz="3600" b="1" dirty="0" smtClean="0">
              <a:solidFill>
                <a:srgbClr val="000000"/>
              </a:solidFill>
              <a:latin typeface="+mj-lt"/>
              <a:cs typeface="Segoe UI" panose="020B0502040204020203" pitchFamily="34" charset="0"/>
            </a:endParaRPr>
          </a:p>
        </p:txBody>
      </p:sp>
      <p:grpSp>
        <p:nvGrpSpPr>
          <p:cNvPr id="3" name="Group 2"/>
          <p:cNvGrpSpPr/>
          <p:nvPr/>
        </p:nvGrpSpPr>
        <p:grpSpPr>
          <a:xfrm>
            <a:off x="360303" y="1110508"/>
            <a:ext cx="6320920" cy="709416"/>
            <a:chOff x="330771" y="2616822"/>
            <a:chExt cx="6320920" cy="709416"/>
          </a:xfrm>
        </p:grpSpPr>
        <p:sp>
          <p:nvSpPr>
            <p:cNvPr id="56" name="Rectangle 5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Pre-built dashboards and reports for popular SaaS solutions</a:t>
              </a:r>
            </a:p>
          </p:txBody>
        </p:sp>
        <p:sp>
          <p:nvSpPr>
            <p:cNvPr id="72" name="Rectangle 71"/>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a:solidFill>
                  <a:srgbClr val="000000"/>
                </a:solidFill>
              </a:endParaRPr>
            </a:p>
          </p:txBody>
        </p:sp>
      </p:grpSp>
      <p:grpSp>
        <p:nvGrpSpPr>
          <p:cNvPr id="9" name="Group 8"/>
          <p:cNvGrpSpPr/>
          <p:nvPr/>
        </p:nvGrpSpPr>
        <p:grpSpPr>
          <a:xfrm>
            <a:off x="360303" y="4565248"/>
            <a:ext cx="6320920" cy="709416"/>
            <a:chOff x="330771" y="5800102"/>
            <a:chExt cx="6320920" cy="709416"/>
          </a:xfrm>
        </p:grpSpPr>
        <p:sp>
          <p:nvSpPr>
            <p:cNvPr id="54" name="Rectangle 53"/>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Integrated with </a:t>
              </a:r>
              <a:r>
                <a:rPr lang="en-US" sz="2000" dirty="0" smtClean="0">
                  <a:ln w="3175">
                    <a:noFill/>
                  </a:ln>
                  <a:solidFill>
                    <a:srgbClr val="000000"/>
                  </a:solidFill>
                  <a:latin typeface="Calibri Light" panose="020F0302020204030204"/>
                </a:rPr>
                <a:t>familiar Microsoft products and utilizes commitment for scale &amp; availability in Azure </a:t>
              </a:r>
              <a:endParaRPr lang="en-US" sz="2000" dirty="0">
                <a:ln w="3175">
                  <a:noFill/>
                </a:ln>
                <a:solidFill>
                  <a:srgbClr val="000000"/>
                </a:solidFill>
                <a:latin typeface="Calibri Light" panose="020F0302020204030204"/>
              </a:endParaRPr>
            </a:p>
          </p:txBody>
        </p:sp>
        <p:sp>
          <p:nvSpPr>
            <p:cNvPr id="74" name="Rectangle 73"/>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75" name="Group 74"/>
            <p:cNvGrpSpPr/>
            <p:nvPr/>
          </p:nvGrpSpPr>
          <p:grpSpPr>
            <a:xfrm>
              <a:off x="456880" y="5924930"/>
              <a:ext cx="457200" cy="459760"/>
              <a:chOff x="4862621" y="5295900"/>
              <a:chExt cx="575101" cy="592606"/>
            </a:xfrm>
            <a:solidFill>
              <a:srgbClr val="F2C812"/>
            </a:solidFill>
          </p:grpSpPr>
          <p:sp>
            <p:nvSpPr>
              <p:cNvPr id="76" name="Rectangle 75"/>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 name="Group 7"/>
          <p:cNvGrpSpPr/>
          <p:nvPr/>
        </p:nvGrpSpPr>
        <p:grpSpPr>
          <a:xfrm>
            <a:off x="360303" y="3698832"/>
            <a:ext cx="6320920" cy="709416"/>
            <a:chOff x="330771" y="5005120"/>
            <a:chExt cx="6320920" cy="709416"/>
          </a:xfrm>
        </p:grpSpPr>
        <p:sp>
          <p:nvSpPr>
            <p:cNvPr id="55" name="Rectangle 54"/>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Intuitive data exploration using natural language query</a:t>
              </a:r>
            </a:p>
          </p:txBody>
        </p:sp>
        <p:sp>
          <p:nvSpPr>
            <p:cNvPr id="80" name="Rectangle 79"/>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394947" y="5088350"/>
              <a:ext cx="562315" cy="537598"/>
            </a:xfrm>
            <a:prstGeom prst="rect">
              <a:avLst/>
            </a:prstGeom>
          </p:spPr>
        </p:pic>
      </p:grpSp>
      <p:grpSp>
        <p:nvGrpSpPr>
          <p:cNvPr id="5" name="Group 4"/>
          <p:cNvGrpSpPr/>
          <p:nvPr/>
        </p:nvGrpSpPr>
        <p:grpSpPr>
          <a:xfrm>
            <a:off x="360303" y="1963460"/>
            <a:ext cx="6320920" cy="709417"/>
            <a:chOff x="330771" y="3412641"/>
            <a:chExt cx="6320920" cy="709417"/>
          </a:xfrm>
        </p:grpSpPr>
        <p:sp>
          <p:nvSpPr>
            <p:cNvPr id="87" name="Rectangle 86"/>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Real-time dashboard updates</a:t>
              </a:r>
            </a:p>
          </p:txBody>
        </p:sp>
        <p:sp>
          <p:nvSpPr>
            <p:cNvPr id="88" name="Rectangle 87"/>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89" name="Picture 88"/>
            <p:cNvPicPr>
              <a:picLocks noChangeAspect="1"/>
            </p:cNvPicPr>
            <p:nvPr/>
          </p:nvPicPr>
          <p:blipFill>
            <a:blip r:embed="rId4"/>
            <a:stretch>
              <a:fillRect/>
            </a:stretch>
          </p:blipFill>
          <p:spPr>
            <a:xfrm>
              <a:off x="429207" y="3488827"/>
              <a:ext cx="447093" cy="554887"/>
            </a:xfrm>
            <a:prstGeom prst="rect">
              <a:avLst/>
            </a:prstGeom>
          </p:spPr>
        </p:pic>
      </p:grpSp>
      <p:grpSp>
        <p:nvGrpSpPr>
          <p:cNvPr id="10" name="Group 9"/>
          <p:cNvGrpSpPr/>
          <p:nvPr/>
        </p:nvGrpSpPr>
        <p:grpSpPr>
          <a:xfrm>
            <a:off x="340552" y="5435579"/>
            <a:ext cx="6320920" cy="711328"/>
            <a:chOff x="2739892" y="6384690"/>
            <a:chExt cx="6320920" cy="711328"/>
          </a:xfrm>
        </p:grpSpPr>
        <p:sp>
          <p:nvSpPr>
            <p:cNvPr id="61" name="Rectangle 60"/>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8" name="Rectangle 5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smtClean="0">
                  <a:ln w="3175">
                    <a:noFill/>
                  </a:ln>
                  <a:solidFill>
                    <a:srgbClr val="000000"/>
                  </a:solidFill>
                  <a:latin typeface="Calibri Light" panose="020F0302020204030204"/>
                </a:rPr>
                <a:t>Fast deployment, hybrid configuration, secure, and integrated with existing IT systems.</a:t>
              </a:r>
              <a:endParaRPr lang="en-US" sz="2000" dirty="0">
                <a:ln w="3175">
                  <a:noFill/>
                </a:ln>
                <a:solidFill>
                  <a:srgbClr val="000000"/>
                </a:solidFill>
                <a:latin typeface="Calibri Light" panose="020F0302020204030204"/>
              </a:endParaRPr>
            </a:p>
          </p:txBody>
        </p:sp>
        <p:grpSp>
          <p:nvGrpSpPr>
            <p:cNvPr id="64" name="Group 63"/>
            <p:cNvGrpSpPr/>
            <p:nvPr/>
          </p:nvGrpSpPr>
          <p:grpSpPr bwMode="black">
            <a:xfrm>
              <a:off x="2839643" y="6497482"/>
              <a:ext cx="515779" cy="489217"/>
              <a:chOff x="2462213" y="1598613"/>
              <a:chExt cx="4222750" cy="3667125"/>
            </a:xfrm>
            <a:solidFill>
              <a:srgbClr val="FFCC00"/>
            </a:solidFill>
          </p:grpSpPr>
          <p:sp>
            <p:nvSpPr>
              <p:cNvPr id="65"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6"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7"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8"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69"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70"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71"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85"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0"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1"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2"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3"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4"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5"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6"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7"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8"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99"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0"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1"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2"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3"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4"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5"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6"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sp>
            <p:nvSpPr>
              <p:cNvPr id="107"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grpSp>
        <p:nvGrpSpPr>
          <p:cNvPr id="2" name="Group 1"/>
          <p:cNvGrpSpPr/>
          <p:nvPr/>
        </p:nvGrpSpPr>
        <p:grpSpPr>
          <a:xfrm>
            <a:off x="360303" y="2830734"/>
            <a:ext cx="6320920" cy="709416"/>
            <a:chOff x="473011" y="3222620"/>
            <a:chExt cx="6320920" cy="709416"/>
          </a:xfrm>
        </p:grpSpPr>
        <p:grpSp>
          <p:nvGrpSpPr>
            <p:cNvPr id="7" name="Group 6"/>
            <p:cNvGrpSpPr/>
            <p:nvPr/>
          </p:nvGrpSpPr>
          <p:grpSpPr>
            <a:xfrm>
              <a:off x="473011" y="3222620"/>
              <a:ext cx="6320920" cy="709416"/>
              <a:chOff x="330771" y="4208462"/>
              <a:chExt cx="6320920" cy="709416"/>
            </a:xfrm>
          </p:grpSpPr>
          <p:sp>
            <p:nvSpPr>
              <p:cNvPr id="57" name="Rectangle 56"/>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Secure, live connection to your data sources, </a:t>
                </a:r>
                <a:r>
                  <a:rPr lang="en-US" sz="2000" dirty="0" smtClean="0">
                    <a:ln w="3175">
                      <a:noFill/>
                    </a:ln>
                    <a:solidFill>
                      <a:srgbClr val="000000"/>
                    </a:solidFill>
                    <a:latin typeface="Calibri Light" panose="020F0302020204030204"/>
                  </a:rPr>
                  <a:t/>
                </a:r>
                <a:br>
                  <a:rPr lang="en-US" sz="2000" dirty="0" smtClean="0">
                    <a:ln w="3175">
                      <a:noFill/>
                    </a:ln>
                    <a:solidFill>
                      <a:srgbClr val="000000"/>
                    </a:solidFill>
                    <a:latin typeface="Calibri Light" panose="020F0302020204030204"/>
                  </a:rPr>
                </a:br>
                <a:r>
                  <a:rPr lang="en-US" sz="2000" dirty="0" smtClean="0">
                    <a:ln w="3175">
                      <a:noFill/>
                    </a:ln>
                    <a:solidFill>
                      <a:srgbClr val="000000"/>
                    </a:solidFill>
                    <a:latin typeface="Calibri Light" panose="020F0302020204030204"/>
                  </a:rPr>
                  <a:t>on-premises </a:t>
                </a:r>
                <a:r>
                  <a:rPr lang="en-US" sz="2000" dirty="0">
                    <a:ln w="3175">
                      <a:noFill/>
                    </a:ln>
                    <a:solidFill>
                      <a:srgbClr val="000000"/>
                    </a:solidFill>
                    <a:latin typeface="Calibri Light" panose="020F0302020204030204"/>
                  </a:rPr>
                  <a:t>and in the cloud</a:t>
                </a:r>
              </a:p>
            </p:txBody>
          </p:sp>
          <p:sp>
            <p:nvSpPr>
              <p:cNvPr id="81" name="Rectangle 8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108" name="Freeform 10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109" name="Freeform 10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143" name="Group 142"/>
          <p:cNvGrpSpPr/>
          <p:nvPr/>
        </p:nvGrpSpPr>
        <p:grpSpPr>
          <a:xfrm>
            <a:off x="6807331" y="2298944"/>
            <a:ext cx="5059237" cy="2459479"/>
            <a:chOff x="7018864" y="2257415"/>
            <a:chExt cx="5059237" cy="2459479"/>
          </a:xfrm>
        </p:grpSpPr>
        <p:grpSp>
          <p:nvGrpSpPr>
            <p:cNvPr id="144" name="Group 143"/>
            <p:cNvGrpSpPr/>
            <p:nvPr/>
          </p:nvGrpSpPr>
          <p:grpSpPr>
            <a:xfrm>
              <a:off x="7018864" y="2257415"/>
              <a:ext cx="5059237" cy="2459479"/>
              <a:chOff x="7018864" y="2257415"/>
              <a:chExt cx="5059237" cy="2459479"/>
            </a:xfrm>
          </p:grpSpPr>
          <p:grpSp>
            <p:nvGrpSpPr>
              <p:cNvPr id="146" name="Group 145"/>
              <p:cNvGrpSpPr>
                <a:grpSpLocks noChangeAspect="1"/>
              </p:cNvGrpSpPr>
              <p:nvPr/>
            </p:nvGrpSpPr>
            <p:grpSpPr>
              <a:xfrm>
                <a:off x="10432181" y="2257415"/>
                <a:ext cx="548640" cy="1042085"/>
                <a:chOff x="10286449" y="1529656"/>
                <a:chExt cx="917410" cy="1742525"/>
              </a:xfrm>
            </p:grpSpPr>
            <p:sp>
              <p:nvSpPr>
                <p:cNvPr id="157" name="Rounded Rectangle 156"/>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157"/>
                <p:cNvPicPr>
                  <a:picLocks noChangeAspect="1"/>
                </p:cNvPicPr>
                <p:nvPr/>
              </p:nvPicPr>
              <p:blipFill rotWithShape="1">
                <a:blip r:embed="rId5" cstate="print">
                  <a:extLst>
                    <a:ext uri="{28A0092B-C50C-407E-A947-70E740481C1C}">
                      <a14:useLocalDpi xmlns:a14="http://schemas.microsoft.com/office/drawing/2010/main" val="0"/>
                    </a:ext>
                  </a:extLst>
                </a:blip>
                <a:srcRect l="52140" t="48685" r="38673" b="16874"/>
                <a:stretch/>
              </p:blipFill>
              <p:spPr>
                <a:xfrm>
                  <a:off x="10372236" y="1690687"/>
                  <a:ext cx="745838" cy="1344992"/>
                </a:xfrm>
                <a:prstGeom prst="rect">
                  <a:avLst/>
                </a:prstGeom>
                <a:noFill/>
                <a:ln>
                  <a:noFill/>
                </a:ln>
              </p:spPr>
            </p:pic>
            <p:pic>
              <p:nvPicPr>
                <p:cNvPr id="159" name="Picture 158"/>
                <p:cNvPicPr>
                  <a:picLocks noChangeAspect="1"/>
                </p:cNvPicPr>
                <p:nvPr/>
              </p:nvPicPr>
              <p:blipFill rotWithShape="1">
                <a:blip r:embed="rId6" cstate="print">
                  <a:extLst>
                    <a:ext uri="{28A0092B-C50C-407E-A947-70E740481C1C}">
                      <a14:useLocalDpi xmlns:a14="http://schemas.microsoft.com/office/drawing/2010/main" val="0"/>
                    </a:ext>
                  </a:extLst>
                </a:blip>
                <a:srcRect l="69458" t="18811" r="2213" b="6483"/>
                <a:stretch/>
              </p:blipFill>
              <p:spPr>
                <a:xfrm>
                  <a:off x="10372230" y="1818052"/>
                  <a:ext cx="745838" cy="1112933"/>
                </a:xfrm>
                <a:prstGeom prst="rect">
                  <a:avLst/>
                </a:prstGeom>
              </p:spPr>
            </p:pic>
            <p:sp>
              <p:nvSpPr>
                <p:cNvPr id="160"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47"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49" name="Picture 148"/>
                <p:cNvPicPr>
                  <a:picLocks noChangeAspect="1"/>
                </p:cNvPicPr>
                <p:nvPr/>
              </p:nvPicPr>
              <p:blipFill rotWithShape="1">
                <a:blip r:embed="rId7" cstate="print">
                  <a:extLst>
                    <a:ext uri="{28A0092B-C50C-407E-A947-70E740481C1C}">
                      <a14:useLocalDpi xmlns:a14="http://schemas.microsoft.com/office/drawing/2010/main" val="0"/>
                    </a:ext>
                  </a:extLst>
                </a:blip>
                <a:srcRect l="62879" t="38531" r="7349" b="16974"/>
                <a:stretch/>
              </p:blipFill>
              <p:spPr>
                <a:xfrm>
                  <a:off x="1309718" y="2130700"/>
                  <a:ext cx="1845671" cy="1326874"/>
                </a:xfrm>
                <a:prstGeom prst="rect">
                  <a:avLst/>
                </a:prstGeom>
                <a:noFill/>
                <a:ln>
                  <a:noFill/>
                </a:ln>
              </p:spPr>
            </p:pic>
            <p:grpSp>
              <p:nvGrpSpPr>
                <p:cNvPr id="150" name="Group 149"/>
                <p:cNvGrpSpPr/>
                <p:nvPr/>
              </p:nvGrpSpPr>
              <p:grpSpPr>
                <a:xfrm>
                  <a:off x="1307936" y="2212479"/>
                  <a:ext cx="1844519" cy="1136088"/>
                  <a:chOff x="1276066" y="3677905"/>
                  <a:chExt cx="2524835" cy="1555113"/>
                </a:xfrm>
              </p:grpSpPr>
              <p:pic>
                <p:nvPicPr>
                  <p:cNvPr id="155" name="Picture 154"/>
                  <p:cNvPicPr>
                    <a:picLocks noChangeAspect="1"/>
                  </p:cNvPicPr>
                  <p:nvPr/>
                </p:nvPicPr>
                <p:blipFill rotWithShape="1">
                  <a:blip r:embed="rId8" cstate="print">
                    <a:extLst>
                      <a:ext uri="{28A0092B-C50C-407E-A947-70E740481C1C}">
                        <a14:useLocalDpi xmlns:a14="http://schemas.microsoft.com/office/drawing/2010/main" val="0"/>
                      </a:ext>
                    </a:extLst>
                  </a:blip>
                  <a:srcRect l="12863" t="18609" r="30034" b="19233"/>
                  <a:stretch/>
                </p:blipFill>
                <p:spPr>
                  <a:xfrm>
                    <a:off x="1276066" y="3677905"/>
                    <a:ext cx="2524835" cy="1555113"/>
                  </a:xfrm>
                  <a:prstGeom prst="rect">
                    <a:avLst/>
                  </a:prstGeom>
                </p:spPr>
              </p:pic>
              <p:pic>
                <p:nvPicPr>
                  <p:cNvPr id="156" name="Picture 155"/>
                  <p:cNvPicPr>
                    <a:picLocks noChangeAspect="1"/>
                  </p:cNvPicPr>
                  <p:nvPr/>
                </p:nvPicPr>
                <p:blipFill rotWithShape="1">
                  <a:blip r:embed="rId9" cstate="print">
                    <a:extLst>
                      <a:ext uri="{28A0092B-C50C-407E-A947-70E740481C1C}">
                        <a14:useLocalDpi xmlns:a14="http://schemas.microsoft.com/office/drawing/2010/main" val="0"/>
                      </a:ext>
                    </a:extLst>
                  </a:blip>
                  <a:srcRect l="69349" t="18609" r="1945" b="50085"/>
                  <a:stretch/>
                </p:blipFill>
                <p:spPr>
                  <a:xfrm>
                    <a:off x="2524585" y="4449793"/>
                    <a:ext cx="1269242" cy="783225"/>
                  </a:xfrm>
                  <a:prstGeom prst="rect">
                    <a:avLst/>
                  </a:prstGeom>
                </p:spPr>
              </p:pic>
            </p:grpSp>
            <p:grpSp>
              <p:nvGrpSpPr>
                <p:cNvPr id="151" name="Group 150"/>
                <p:cNvGrpSpPr/>
                <p:nvPr/>
              </p:nvGrpSpPr>
              <p:grpSpPr>
                <a:xfrm>
                  <a:off x="1117586" y="1978512"/>
                  <a:ext cx="2372574" cy="1629558"/>
                  <a:chOff x="1117586" y="1978512"/>
                  <a:chExt cx="2372574" cy="1629558"/>
                </a:xfrm>
              </p:grpSpPr>
              <p:sp>
                <p:nvSpPr>
                  <p:cNvPr id="152"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153" name="Rectangle 152"/>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4" name="Picture 15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45" name="Picture 144"/>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19016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8442" y="52742"/>
            <a:ext cx="9885055" cy="646331"/>
          </a:xfrm>
          <a:prstGeom prst="rect">
            <a:avLst/>
          </a:prstGeom>
          <a:noFill/>
        </p:spPr>
        <p:txBody>
          <a:bodyPr wrap="square" rtlCol="0">
            <a:spAutoFit/>
          </a:bodyPr>
          <a:lstStyle/>
          <a:p>
            <a:r>
              <a:rPr lang="en-IN" sz="3600" spc="-100" dirty="0" smtClean="0">
                <a:ln w="3175">
                  <a:noFill/>
                </a:ln>
                <a:solidFill>
                  <a:srgbClr val="000000"/>
                </a:solidFill>
                <a:latin typeface="Segoe UI Light"/>
                <a:cs typeface="Segoe UI" pitchFamily="34" charset="0"/>
              </a:rPr>
              <a:t>Power BI Overview</a:t>
            </a:r>
            <a:endParaRPr lang="en-IN" sz="3600" spc="-100" dirty="0">
              <a:ln w="3175">
                <a:noFill/>
              </a:ln>
              <a:solidFill>
                <a:srgbClr val="000000"/>
              </a:solidFill>
              <a:latin typeface="Segoe UI Light"/>
              <a:cs typeface="Segoe UI" pitchFamily="34" charset="0"/>
            </a:endParaRPr>
          </a:p>
        </p:txBody>
      </p:sp>
      <p:sp>
        <p:nvSpPr>
          <p:cNvPr id="65" name="Flowchart: Process 64"/>
          <p:cNvSpPr/>
          <p:nvPr/>
        </p:nvSpPr>
        <p:spPr bwMode="auto">
          <a:xfrm>
            <a:off x="391417" y="1588600"/>
            <a:ext cx="3457807" cy="4583909"/>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0000"/>
              </a:solidFill>
              <a:ea typeface="Segoe UI" pitchFamily="34" charset="0"/>
              <a:cs typeface="Segoe UI" pitchFamily="34" charset="0"/>
            </a:endParaRPr>
          </a:p>
        </p:txBody>
      </p:sp>
      <p:sp>
        <p:nvSpPr>
          <p:cNvPr id="66" name="Rectangle 65"/>
          <p:cNvSpPr/>
          <p:nvPr/>
        </p:nvSpPr>
        <p:spPr bwMode="auto">
          <a:xfrm>
            <a:off x="391417" y="1577068"/>
            <a:ext cx="11411700" cy="4583909"/>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a:xfrm>
            <a:off x="751805" y="1741088"/>
            <a:ext cx="1692204" cy="400110"/>
          </a:xfrm>
          <a:prstGeom prst="rect">
            <a:avLst/>
          </a:prstGeom>
        </p:spPr>
        <p:txBody>
          <a:bodyPr wrap="square">
            <a:spAutoFit/>
          </a:bodyPr>
          <a:lstStyle/>
          <a:p>
            <a:pPr defTabSz="914367">
              <a:spcAft>
                <a:spcPts val="588"/>
              </a:spcAft>
            </a:pPr>
            <a:r>
              <a:rPr lang="en-US" sz="2000" dirty="0" smtClean="0">
                <a:solidFill>
                  <a:srgbClr val="000000"/>
                </a:solidFill>
              </a:rPr>
              <a:t>Data sources</a:t>
            </a:r>
            <a:endParaRPr lang="en-US" sz="2000" dirty="0">
              <a:solidFill>
                <a:srgbClr val="000000"/>
              </a:solidFill>
            </a:endParaRPr>
          </a:p>
        </p:txBody>
      </p:sp>
      <p:sp>
        <p:nvSpPr>
          <p:cNvPr id="69" name="Rectangle 68"/>
          <p:cNvSpPr/>
          <p:nvPr/>
        </p:nvSpPr>
        <p:spPr>
          <a:xfrm>
            <a:off x="4282288" y="1741193"/>
            <a:ext cx="3869886" cy="400110"/>
          </a:xfrm>
          <a:prstGeom prst="rect">
            <a:avLst/>
          </a:prstGeom>
        </p:spPr>
        <p:txBody>
          <a:bodyPr wrap="square">
            <a:spAutoFit/>
          </a:bodyPr>
          <a:lstStyle/>
          <a:p>
            <a:pPr defTabSz="914367">
              <a:spcAft>
                <a:spcPts val="588"/>
              </a:spcAft>
            </a:pPr>
            <a:r>
              <a:rPr lang="en-US" sz="2000" dirty="0" smtClean="0">
                <a:solidFill>
                  <a:srgbClr val="505050"/>
                </a:solidFill>
              </a:rPr>
              <a:t>Power BI service</a:t>
            </a:r>
            <a:endParaRPr lang="en-US" sz="2000" dirty="0">
              <a:solidFill>
                <a:srgbClr val="505050"/>
              </a:solidFill>
            </a:endParaRPr>
          </a:p>
        </p:txBody>
      </p:sp>
      <p:cxnSp>
        <p:nvCxnSpPr>
          <p:cNvPr id="97" name="Straight Connector 96"/>
          <p:cNvCxnSpPr/>
          <p:nvPr/>
        </p:nvCxnSpPr>
        <p:spPr>
          <a:xfrm>
            <a:off x="999799" y="287288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145"/>
          <p:cNvSpPr/>
          <p:nvPr/>
        </p:nvSpPr>
        <p:spPr bwMode="auto">
          <a:xfrm>
            <a:off x="1014873" y="24132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SaaS </a:t>
            </a:r>
            <a:r>
              <a:rPr lang="en-US" sz="1200" dirty="0">
                <a:solidFill>
                  <a:srgbClr val="000000"/>
                </a:solidFill>
                <a:cs typeface="Segoe UI Light" panose="020B0502040204020203" pitchFamily="34" charset="0"/>
              </a:rPr>
              <a:t>solutions</a:t>
            </a:r>
          </a:p>
          <a:p>
            <a:pPr defTabSz="914367">
              <a:spcAft>
                <a:spcPts val="600"/>
              </a:spcAft>
            </a:pPr>
            <a:r>
              <a:rPr lang="en-US" sz="900" i="1" dirty="0">
                <a:solidFill>
                  <a:srgbClr val="000000"/>
                </a:solidFill>
                <a:cs typeface="Segoe UI Light" panose="020B0502040204020203" pitchFamily="34" charset="0"/>
              </a:rPr>
              <a:t>e.g</a:t>
            </a:r>
            <a:r>
              <a:rPr lang="en-US" sz="900" i="1" dirty="0" smtClean="0">
                <a:solidFill>
                  <a:srgbClr val="000000"/>
                </a:solidFill>
                <a:cs typeface="Segoe UI Light" panose="020B0502040204020203" pitchFamily="34" charset="0"/>
              </a:rPr>
              <a:t>. </a:t>
            </a:r>
            <a:r>
              <a:rPr lang="en-US" sz="900" i="1" dirty="0">
                <a:solidFill>
                  <a:srgbClr val="000000"/>
                </a:solidFill>
                <a:cs typeface="Segoe UI Light" panose="020B0502040204020203" pitchFamily="34" charset="0"/>
              </a:rPr>
              <a:t>Salesforce, </a:t>
            </a:r>
            <a:r>
              <a:rPr lang="en-US" sz="900" i="1" dirty="0" smtClean="0">
                <a:solidFill>
                  <a:srgbClr val="000000"/>
                </a:solidFill>
                <a:cs typeface="Segoe UI Light" panose="020B0502040204020203" pitchFamily="34" charset="0"/>
              </a:rPr>
              <a:t>GitHub, Google</a:t>
            </a:r>
            <a:endParaRPr lang="en-US" sz="900" i="1" dirty="0">
              <a:solidFill>
                <a:srgbClr val="000000"/>
              </a:solidFill>
              <a:cs typeface="Segoe UI Light" panose="020B0502040204020203" pitchFamily="34" charset="0"/>
            </a:endParaRPr>
          </a:p>
        </p:txBody>
      </p:sp>
      <p:grpSp>
        <p:nvGrpSpPr>
          <p:cNvPr id="2" name="Group 1"/>
          <p:cNvGrpSpPr/>
          <p:nvPr/>
        </p:nvGrpSpPr>
        <p:grpSpPr>
          <a:xfrm>
            <a:off x="644325" y="2413250"/>
            <a:ext cx="365760" cy="365760"/>
            <a:chOff x="644325" y="2445639"/>
            <a:chExt cx="365760" cy="365760"/>
          </a:xfrm>
        </p:grpSpPr>
        <p:sp>
          <p:nvSpPr>
            <p:cNvPr id="100" name="Oval 147"/>
            <p:cNvSpPr/>
            <p:nvPr/>
          </p:nvSpPr>
          <p:spPr bwMode="auto">
            <a:xfrm>
              <a:off x="644325" y="244563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332"/>
            <p:cNvGrpSpPr/>
            <p:nvPr/>
          </p:nvGrpSpPr>
          <p:grpSpPr>
            <a:xfrm>
              <a:off x="696368" y="2521568"/>
              <a:ext cx="261675" cy="213902"/>
              <a:chOff x="2123129" y="1797431"/>
              <a:chExt cx="2472585" cy="2021180"/>
            </a:xfrm>
          </p:grpSpPr>
          <p:sp>
            <p:nvSpPr>
              <p:cNvPr id="1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104" name="Straight Connector 103"/>
          <p:cNvCxnSpPr/>
          <p:nvPr/>
        </p:nvCxnSpPr>
        <p:spPr>
          <a:xfrm>
            <a:off x="999799" y="3414997"/>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5" name="Rectangle 152"/>
          <p:cNvSpPr/>
          <p:nvPr/>
        </p:nvSpPr>
        <p:spPr bwMode="auto">
          <a:xfrm>
            <a:off x="1009226" y="2974324"/>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On-premises data</a:t>
            </a:r>
          </a:p>
          <a:p>
            <a:pPr defTabSz="914367"/>
            <a:r>
              <a:rPr lang="en-US" sz="900" dirty="0" smtClean="0">
                <a:solidFill>
                  <a:srgbClr val="000000"/>
                </a:solidFill>
                <a:cs typeface="Segoe UI Light" panose="020B0502040204020203" pitchFamily="34" charset="0"/>
              </a:rPr>
              <a:t>e.g. Analysis Services</a:t>
            </a:r>
            <a:endParaRPr lang="en-US" sz="900" dirty="0">
              <a:solidFill>
                <a:srgbClr val="000000"/>
              </a:solidFill>
              <a:cs typeface="Segoe UI Light" panose="020B0502040204020203" pitchFamily="34" charset="0"/>
            </a:endParaRPr>
          </a:p>
        </p:txBody>
      </p:sp>
      <p:grpSp>
        <p:nvGrpSpPr>
          <p:cNvPr id="6" name="Group 5"/>
          <p:cNvGrpSpPr/>
          <p:nvPr/>
        </p:nvGrpSpPr>
        <p:grpSpPr>
          <a:xfrm>
            <a:off x="644325" y="2974324"/>
            <a:ext cx="365760" cy="365760"/>
            <a:chOff x="644325" y="2974324"/>
            <a:chExt cx="365760" cy="365760"/>
          </a:xfrm>
        </p:grpSpPr>
        <p:sp>
          <p:nvSpPr>
            <p:cNvPr id="107" name="Oval 154"/>
            <p:cNvSpPr/>
            <p:nvPr/>
          </p:nvSpPr>
          <p:spPr bwMode="auto">
            <a:xfrm>
              <a:off x="644325" y="2974324"/>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30"/>
            <p:cNvSpPr>
              <a:spLocks noEditPoints="1"/>
            </p:cNvSpPr>
            <p:nvPr/>
          </p:nvSpPr>
          <p:spPr bwMode="auto">
            <a:xfrm>
              <a:off x="726710" y="3068558"/>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09" name="Straight Connector 108"/>
          <p:cNvCxnSpPr/>
          <p:nvPr/>
        </p:nvCxnSpPr>
        <p:spPr>
          <a:xfrm>
            <a:off x="999799" y="399078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074"/>
          <p:cNvSpPr/>
          <p:nvPr/>
        </p:nvSpPr>
        <p:spPr bwMode="auto">
          <a:xfrm>
            <a:off x="1009225" y="3516632"/>
            <a:ext cx="2143263"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Organizational content packs</a:t>
            </a:r>
            <a:br>
              <a:rPr lang="en-US" sz="1200" dirty="0" smtClean="0">
                <a:solidFill>
                  <a:srgbClr val="000000"/>
                </a:solidFill>
                <a:cs typeface="Segoe UI Light" panose="020B0502040204020203" pitchFamily="34" charset="0"/>
              </a:rPr>
            </a:br>
            <a:r>
              <a:rPr lang="en-US" sz="900" i="1" dirty="0" smtClean="0">
                <a:solidFill>
                  <a:srgbClr val="000000"/>
                </a:solidFill>
                <a:cs typeface="Segoe UI Light" panose="020B0502040204020203" pitchFamily="34" charset="0"/>
              </a:rPr>
              <a:t>Corporate data sources or external data services</a:t>
            </a:r>
            <a:endParaRPr lang="en-US" sz="900" i="1" dirty="0">
              <a:solidFill>
                <a:srgbClr val="000000"/>
              </a:solidFill>
              <a:cs typeface="Segoe UI Light" panose="020B0502040204020203" pitchFamily="34" charset="0"/>
            </a:endParaRPr>
          </a:p>
        </p:txBody>
      </p:sp>
      <p:sp>
        <p:nvSpPr>
          <p:cNvPr id="113" name="Oval 1076"/>
          <p:cNvSpPr/>
          <p:nvPr/>
        </p:nvSpPr>
        <p:spPr bwMode="auto">
          <a:xfrm>
            <a:off x="644325" y="351663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719570" y="3604903"/>
            <a:ext cx="215270" cy="189218"/>
            <a:chOff x="681704" y="2920140"/>
            <a:chExt cx="321649" cy="282723"/>
          </a:xfrm>
          <a:solidFill>
            <a:schemeClr val="tx1"/>
          </a:solidFill>
        </p:grpSpPr>
        <p:sp>
          <p:nvSpPr>
            <p:cNvPr id="115"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118" name="Straight Connector 117"/>
          <p:cNvCxnSpPr/>
          <p:nvPr/>
        </p:nvCxnSpPr>
        <p:spPr>
          <a:xfrm>
            <a:off x="999799" y="4485462"/>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081"/>
          <p:cNvSpPr/>
          <p:nvPr/>
        </p:nvSpPr>
        <p:spPr bwMode="auto">
          <a:xfrm>
            <a:off x="999799" y="4050016"/>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smtClean="0">
                <a:solidFill>
                  <a:srgbClr val="000000"/>
                </a:solidFill>
                <a:cs typeface="Segoe UI Light" panose="020B0502040204020203" pitchFamily="34" charset="0"/>
              </a:rPr>
              <a:t>Azure SQL, Stream Analytics…</a:t>
            </a:r>
            <a:endParaRPr lang="en-US" sz="900" i="1" dirty="0">
              <a:solidFill>
                <a:srgbClr val="000000"/>
              </a:solidFill>
              <a:cs typeface="Segoe UI Light" panose="020B0502040204020203" pitchFamily="34" charset="0"/>
            </a:endParaRPr>
          </a:p>
        </p:txBody>
      </p:sp>
      <p:sp>
        <p:nvSpPr>
          <p:cNvPr id="122" name="Oval 1083"/>
          <p:cNvSpPr/>
          <p:nvPr/>
        </p:nvSpPr>
        <p:spPr bwMode="auto">
          <a:xfrm>
            <a:off x="644325" y="403096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379"/>
          <p:cNvGrpSpPr/>
          <p:nvPr/>
        </p:nvGrpSpPr>
        <p:grpSpPr>
          <a:xfrm>
            <a:off x="710525" y="4151669"/>
            <a:ext cx="233359" cy="162454"/>
            <a:chOff x="3543365" y="7242811"/>
            <a:chExt cx="1238250" cy="862013"/>
          </a:xfrm>
          <a:solidFill>
            <a:schemeClr val="tx1"/>
          </a:solidFill>
        </p:grpSpPr>
        <p:sp>
          <p:nvSpPr>
            <p:cNvPr id="124"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41" name="Rectangle 160"/>
          <p:cNvSpPr/>
          <p:nvPr/>
        </p:nvSpPr>
        <p:spPr bwMode="auto">
          <a:xfrm>
            <a:off x="999799" y="453035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Excel </a:t>
            </a:r>
            <a:r>
              <a:rPr lang="en-IN" sz="1200" dirty="0" smtClean="0">
                <a:solidFill>
                  <a:srgbClr val="000000"/>
                </a:solidFill>
                <a:cs typeface="Segoe UI Light" panose="020B0502040204020203" pitchFamily="34" charset="0"/>
              </a:rPr>
              <a:t>files</a:t>
            </a:r>
          </a:p>
          <a:p>
            <a:pPr defTabSz="914367"/>
            <a:r>
              <a:rPr lang="en-IN" sz="900" i="1" dirty="0">
                <a:solidFill>
                  <a:srgbClr val="000000"/>
                </a:solidFill>
                <a:cs typeface="Segoe UI Light" panose="020B0502040204020203" pitchFamily="34" charset="0"/>
              </a:rPr>
              <a:t>Workbook data / data models</a:t>
            </a:r>
          </a:p>
        </p:txBody>
      </p:sp>
      <p:sp>
        <p:nvSpPr>
          <p:cNvPr id="143" name="Oval 162"/>
          <p:cNvSpPr/>
          <p:nvPr/>
        </p:nvSpPr>
        <p:spPr bwMode="auto">
          <a:xfrm>
            <a:off x="644325" y="453035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Connector 144"/>
          <p:cNvCxnSpPr/>
          <p:nvPr/>
        </p:nvCxnSpPr>
        <p:spPr>
          <a:xfrm>
            <a:off x="975189" y="496187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9" name="Oval 162"/>
          <p:cNvSpPr/>
          <p:nvPr/>
        </p:nvSpPr>
        <p:spPr bwMode="auto">
          <a:xfrm>
            <a:off x="644325" y="5038902"/>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60"/>
          <p:cNvSpPr/>
          <p:nvPr/>
        </p:nvSpPr>
        <p:spPr bwMode="auto">
          <a:xfrm>
            <a:off x="999799" y="503890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a:t>
            </a:r>
            <a:r>
              <a:rPr lang="en-IN" sz="1200" dirty="0" smtClean="0">
                <a:solidFill>
                  <a:srgbClr val="000000"/>
                </a:solidFill>
                <a:cs typeface="Segoe UI Light" panose="020B0502040204020203" pitchFamily="34" charset="0"/>
              </a:rPr>
              <a:t>Desktop files</a:t>
            </a:r>
          </a:p>
          <a:p>
            <a:pPr defTabSz="914367"/>
            <a:r>
              <a:rPr lang="en-IN" sz="900" i="1" dirty="0" smtClean="0">
                <a:solidFill>
                  <a:srgbClr val="000000"/>
                </a:solidFill>
                <a:cs typeface="Segoe UI Light" panose="020B0502040204020203" pitchFamily="34" charset="0"/>
              </a:rPr>
              <a:t>Data from files, databases, Azure, and other sources</a:t>
            </a:r>
            <a:endParaRPr lang="en-IN" sz="900" i="1" dirty="0">
              <a:solidFill>
                <a:srgbClr val="000000"/>
              </a:solidFill>
              <a:cs typeface="Segoe UI Light" panose="020B0502040204020203" pitchFamily="34" charset="0"/>
            </a:endParaRPr>
          </a:p>
        </p:txBody>
      </p:sp>
      <p:sp>
        <p:nvSpPr>
          <p:cNvPr id="205" name="Isosceles Triangle 153"/>
          <p:cNvSpPr/>
          <p:nvPr/>
        </p:nvSpPr>
        <p:spPr bwMode="auto">
          <a:xfrm rot="5400000">
            <a:off x="1882570" y="3755652"/>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06" name="Picture 205"/>
          <p:cNvPicPr>
            <a:picLocks noChangeAspect="1"/>
          </p:cNvPicPr>
          <p:nvPr/>
        </p:nvPicPr>
        <p:blipFill>
          <a:blip r:embed="rId3" cstate="print">
            <a:biLevel thresh="75000"/>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710525" y="4599601"/>
            <a:ext cx="240145" cy="240145"/>
          </a:xfrm>
          <a:prstGeom prst="rect">
            <a:avLst/>
          </a:prstGeom>
          <a:solidFill>
            <a:srgbClr val="EDC30D"/>
          </a:solidFill>
        </p:spPr>
      </p:pic>
      <p:pic>
        <p:nvPicPr>
          <p:cNvPr id="208" name="Picture 207"/>
          <p:cNvPicPr>
            <a:picLocks noChangeAspect="1"/>
          </p:cNvPicPr>
          <p:nvPr/>
        </p:nvPicPr>
        <p:blipFill rotWithShape="1">
          <a:blip r:embed="rId5"/>
          <a:srcRect l="6503" t="21287" r="74698" b="20220"/>
          <a:stretch/>
        </p:blipFill>
        <p:spPr>
          <a:xfrm>
            <a:off x="724230" y="5104552"/>
            <a:ext cx="228600" cy="231962"/>
          </a:xfrm>
          <a:prstGeom prst="rect">
            <a:avLst/>
          </a:prstGeom>
        </p:spPr>
      </p:pic>
      <p:grpSp>
        <p:nvGrpSpPr>
          <p:cNvPr id="21" name="Group 20"/>
          <p:cNvGrpSpPr/>
          <p:nvPr/>
        </p:nvGrpSpPr>
        <p:grpSpPr>
          <a:xfrm>
            <a:off x="4306193" y="5441922"/>
            <a:ext cx="1333108" cy="274320"/>
            <a:chOff x="4306193" y="5441922"/>
            <a:chExt cx="1333108" cy="274320"/>
          </a:xfrm>
        </p:grpSpPr>
        <p:sp>
          <p:nvSpPr>
            <p:cNvPr id="17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Data refresh</a:t>
              </a:r>
              <a:endParaRPr lang="en-US" sz="1400" dirty="0">
                <a:solidFill>
                  <a:srgbClr val="000000"/>
                </a:solidFill>
                <a:ea typeface="Segoe UI" pitchFamily="34" charset="0"/>
                <a:cs typeface="Segoe UI" pitchFamily="34" charset="0"/>
              </a:endParaRPr>
            </a:p>
          </p:txBody>
        </p:sp>
        <p:sp>
          <p:nvSpPr>
            <p:cNvPr id="17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18" name="Group 17"/>
          <p:cNvGrpSpPr/>
          <p:nvPr/>
        </p:nvGrpSpPr>
        <p:grpSpPr>
          <a:xfrm>
            <a:off x="4306193" y="3788016"/>
            <a:ext cx="1442048" cy="268606"/>
            <a:chOff x="4306193" y="3788016"/>
            <a:chExt cx="1442048" cy="268606"/>
          </a:xfrm>
        </p:grpSpPr>
        <p:sp>
          <p:nvSpPr>
            <p:cNvPr id="17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177" name="Freeform 17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305597" y="3236714"/>
            <a:ext cx="1646867" cy="274320"/>
            <a:chOff x="4305597" y="3236714"/>
            <a:chExt cx="1646867" cy="274320"/>
          </a:xfrm>
        </p:grpSpPr>
        <p:sp>
          <p:nvSpPr>
            <p:cNvPr id="21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Live dashboards</a:t>
              </a:r>
              <a:endParaRPr lang="en-US" sz="1400" dirty="0">
                <a:solidFill>
                  <a:srgbClr val="000000"/>
                </a:solidFill>
                <a:ea typeface="Segoe UI" pitchFamily="34" charset="0"/>
                <a:cs typeface="Segoe UI" pitchFamily="34" charset="0"/>
              </a:endParaRPr>
            </a:p>
          </p:txBody>
        </p:sp>
        <p:sp>
          <p:nvSpPr>
            <p:cNvPr id="22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6" name="Group 15"/>
          <p:cNvGrpSpPr/>
          <p:nvPr/>
        </p:nvGrpSpPr>
        <p:grpSpPr>
          <a:xfrm>
            <a:off x="4306193" y="2634382"/>
            <a:ext cx="1497576" cy="290409"/>
            <a:chOff x="4306193" y="2634382"/>
            <a:chExt cx="1497576" cy="290409"/>
          </a:xfrm>
        </p:grpSpPr>
        <p:sp>
          <p:nvSpPr>
            <p:cNvPr id="227" name="Freeform 226"/>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Content packs</a:t>
              </a:r>
              <a:endParaRPr lang="en-US" sz="1400" dirty="0">
                <a:solidFill>
                  <a:srgbClr val="000000"/>
                </a:solidFill>
                <a:ea typeface="Segoe UI" pitchFamily="34" charset="0"/>
                <a:cs typeface="Segoe UI" pitchFamily="34" charset="0"/>
              </a:endParaRPr>
            </a:p>
          </p:txBody>
        </p:sp>
      </p:grpSp>
      <p:sp>
        <p:nvSpPr>
          <p:cNvPr id="26" name="Left Bracket 25"/>
          <p:cNvSpPr/>
          <p:nvPr/>
        </p:nvSpPr>
        <p:spPr>
          <a:xfrm>
            <a:off x="4133759" y="2811399"/>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14" name="Group 13"/>
          <p:cNvGrpSpPr/>
          <p:nvPr/>
        </p:nvGrpSpPr>
        <p:grpSpPr>
          <a:xfrm>
            <a:off x="9011801" y="2658719"/>
            <a:ext cx="2258229" cy="274320"/>
            <a:chOff x="9011801" y="2831439"/>
            <a:chExt cx="2258229" cy="274320"/>
          </a:xfrm>
        </p:grpSpPr>
        <p:sp>
          <p:nvSpPr>
            <p:cNvPr id="110"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Sharing &amp; collaboration</a:t>
              </a:r>
              <a:endParaRPr lang="en-US" sz="1400" dirty="0">
                <a:solidFill>
                  <a:srgbClr val="000000"/>
                </a:solidFill>
                <a:ea typeface="Segoe UI" pitchFamily="34" charset="0"/>
                <a:cs typeface="Segoe UI" pitchFamily="34" charset="0"/>
              </a:endParaRPr>
            </a:p>
          </p:txBody>
        </p:sp>
        <p:sp>
          <p:nvSpPr>
            <p:cNvPr id="112" name="Freeform 111"/>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10217405" y="126609"/>
            <a:ext cx="1875360" cy="572464"/>
            <a:chOff x="10316641" y="149435"/>
            <a:chExt cx="1875360" cy="572464"/>
          </a:xfrm>
        </p:grpSpPr>
        <p:pic>
          <p:nvPicPr>
            <p:cNvPr id="95" name="Picture 94"/>
            <p:cNvPicPr>
              <a:picLocks noChangeAspect="1"/>
            </p:cNvPicPr>
            <p:nvPr/>
          </p:nvPicPr>
          <p:blipFill>
            <a:blip r:embed="rId6">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96" name="TextBox 95"/>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000000"/>
                      </a:gs>
                      <a:gs pos="30000">
                        <a:srgbClr val="000000"/>
                      </a:gs>
                    </a:gsLst>
                    <a:lin ang="5400000" scaled="0"/>
                  </a:gradFill>
                  <a:latin typeface="Segoe UI Light"/>
                </a:rPr>
                <a:t>Power BI</a:t>
              </a:r>
            </a:p>
          </p:txBody>
        </p:sp>
      </p:grpSp>
      <p:grpSp>
        <p:nvGrpSpPr>
          <p:cNvPr id="15" name="Group 14"/>
          <p:cNvGrpSpPr/>
          <p:nvPr/>
        </p:nvGrpSpPr>
        <p:grpSpPr>
          <a:xfrm>
            <a:off x="6395967" y="2662299"/>
            <a:ext cx="2224537" cy="232779"/>
            <a:chOff x="6395967" y="2662299"/>
            <a:chExt cx="2224537" cy="232779"/>
          </a:xfrm>
        </p:grpSpPr>
        <p:sp>
          <p:nvSpPr>
            <p:cNvPr id="210"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Natural language query</a:t>
              </a:r>
              <a:endParaRPr lang="en-US" sz="1400" dirty="0">
                <a:solidFill>
                  <a:srgbClr val="000000"/>
                </a:solidFill>
                <a:ea typeface="Segoe UI" pitchFamily="34" charset="0"/>
                <a:cs typeface="Segoe UI" pitchFamily="34" charset="0"/>
              </a:endParaRPr>
            </a:p>
          </p:txBody>
        </p:sp>
        <p:sp>
          <p:nvSpPr>
            <p:cNvPr id="3" name="Oval Callout 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smtClean="0">
                <a:solidFill>
                  <a:srgbClr val="000000"/>
                </a:solidFill>
                <a:ea typeface="Segoe UI" pitchFamily="34" charset="0"/>
                <a:cs typeface="Segoe UI" pitchFamily="34" charset="0"/>
              </a:endParaRPr>
            </a:p>
          </p:txBody>
        </p:sp>
      </p:grpSp>
      <p:grpSp>
        <p:nvGrpSpPr>
          <p:cNvPr id="19" name="Group 18"/>
          <p:cNvGrpSpPr/>
          <p:nvPr/>
        </p:nvGrpSpPr>
        <p:grpSpPr>
          <a:xfrm>
            <a:off x="4306193" y="4364674"/>
            <a:ext cx="983781" cy="311845"/>
            <a:chOff x="4306193" y="4364674"/>
            <a:chExt cx="983781" cy="311845"/>
          </a:xfrm>
        </p:grpSpPr>
        <p:sp>
          <p:nvSpPr>
            <p:cNvPr id="179"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5" name="Flowchart: Document 4"/>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3979430" y="4771518"/>
            <a:ext cx="1376075" cy="572464"/>
            <a:chOff x="3979430" y="4771518"/>
            <a:chExt cx="1376075" cy="572464"/>
          </a:xfrm>
        </p:grpSpPr>
        <p:sp>
          <p:nvSpPr>
            <p:cNvPr id="182"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Datasets</a:t>
              </a:r>
            </a:p>
          </p:txBody>
        </p:sp>
        <p:sp>
          <p:nvSpPr>
            <p:cNvPr id="13" name="TextBox 12"/>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smtClean="0">
                  <a:solidFill>
                    <a:srgbClr val="F2C812"/>
                  </a:solidFill>
                </a:rPr>
                <a:t>01001</a:t>
              </a:r>
            </a:p>
            <a:p>
              <a:pPr algn="ctr"/>
              <a:r>
                <a:rPr lang="en-US" sz="900" b="1" dirty="0" smtClean="0">
                  <a:solidFill>
                    <a:srgbClr val="F2C812"/>
                  </a:solidFill>
                </a:rPr>
                <a:t>10101</a:t>
              </a:r>
            </a:p>
          </p:txBody>
        </p:sp>
      </p:grpSp>
      <p:grpSp>
        <p:nvGrpSpPr>
          <p:cNvPr id="158" name="Group 157"/>
          <p:cNvGrpSpPr/>
          <p:nvPr/>
        </p:nvGrpSpPr>
        <p:grpSpPr>
          <a:xfrm>
            <a:off x="6090885" y="3186036"/>
            <a:ext cx="5059237" cy="2459479"/>
            <a:chOff x="7018864" y="2257415"/>
            <a:chExt cx="5059237" cy="2459479"/>
          </a:xfrm>
        </p:grpSpPr>
        <p:grpSp>
          <p:nvGrpSpPr>
            <p:cNvPr id="159" name="Group 158"/>
            <p:cNvGrpSpPr/>
            <p:nvPr/>
          </p:nvGrpSpPr>
          <p:grpSpPr>
            <a:xfrm>
              <a:off x="7018864" y="2257415"/>
              <a:ext cx="5059237" cy="2459479"/>
              <a:chOff x="7018864" y="2257415"/>
              <a:chExt cx="5059237" cy="2459479"/>
            </a:xfrm>
          </p:grpSpPr>
          <p:grpSp>
            <p:nvGrpSpPr>
              <p:cNvPr id="161" name="Group 160"/>
              <p:cNvGrpSpPr>
                <a:grpSpLocks noChangeAspect="1"/>
              </p:cNvGrpSpPr>
              <p:nvPr/>
            </p:nvGrpSpPr>
            <p:grpSpPr>
              <a:xfrm>
                <a:off x="10432181" y="2257415"/>
                <a:ext cx="548640" cy="1042085"/>
                <a:chOff x="10286449" y="1529656"/>
                <a:chExt cx="917410" cy="1742525"/>
              </a:xfrm>
            </p:grpSpPr>
            <p:sp>
              <p:nvSpPr>
                <p:cNvPr id="172" name="Rounded Rectangle 171"/>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5" name="Picture 174"/>
                <p:cNvPicPr>
                  <a:picLocks noChangeAspect="1"/>
                </p:cNvPicPr>
                <p:nvPr/>
              </p:nvPicPr>
              <p:blipFill rotWithShape="1">
                <a:blip r:embed="rId7" cstate="print">
                  <a:extLst>
                    <a:ext uri="{28A0092B-C50C-407E-A947-70E740481C1C}">
                      <a14:useLocalDpi xmlns:a14="http://schemas.microsoft.com/office/drawing/2010/main" val="0"/>
                    </a:ext>
                  </a:extLst>
                </a:blip>
                <a:srcRect l="52140" t="48685" r="38673" b="16874"/>
                <a:stretch/>
              </p:blipFill>
              <p:spPr>
                <a:xfrm>
                  <a:off x="10372236" y="1690687"/>
                  <a:ext cx="745838" cy="1344992"/>
                </a:xfrm>
                <a:prstGeom prst="rect">
                  <a:avLst/>
                </a:prstGeom>
                <a:noFill/>
                <a:ln>
                  <a:noFill/>
                </a:ln>
              </p:spPr>
            </p:pic>
            <p:pic>
              <p:nvPicPr>
                <p:cNvPr id="178" name="Picture 177"/>
                <p:cNvPicPr>
                  <a:picLocks noChangeAspect="1"/>
                </p:cNvPicPr>
                <p:nvPr/>
              </p:nvPicPr>
              <p:blipFill rotWithShape="1">
                <a:blip r:embed="rId8" cstate="print">
                  <a:extLst>
                    <a:ext uri="{28A0092B-C50C-407E-A947-70E740481C1C}">
                      <a14:useLocalDpi xmlns:a14="http://schemas.microsoft.com/office/drawing/2010/main" val="0"/>
                    </a:ext>
                  </a:extLst>
                </a:blip>
                <a:srcRect l="69458" t="18811" r="2213" b="6483"/>
                <a:stretch/>
              </p:blipFill>
              <p:spPr>
                <a:xfrm>
                  <a:off x="10372230" y="1818052"/>
                  <a:ext cx="745838" cy="1112933"/>
                </a:xfrm>
                <a:prstGeom prst="rect">
                  <a:avLst/>
                </a:prstGeom>
              </p:spPr>
            </p:pic>
            <p:sp>
              <p:nvSpPr>
                <p:cNvPr id="180"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62"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63" name="Group 162"/>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9" cstate="print">
                  <a:extLst>
                    <a:ext uri="{28A0092B-C50C-407E-A947-70E740481C1C}">
                      <a14:useLocalDpi xmlns:a14="http://schemas.microsoft.com/office/drawing/2010/main" val="0"/>
                    </a:ext>
                  </a:extLst>
                </a:blip>
                <a:srcRect l="62879" t="38531" r="7349" b="16974"/>
                <a:stretch/>
              </p:blipFill>
              <p:spPr>
                <a:xfrm>
                  <a:off x="1309718" y="2130700"/>
                  <a:ext cx="1845671" cy="1326874"/>
                </a:xfrm>
                <a:prstGeom prst="rect">
                  <a:avLst/>
                </a:prstGeom>
                <a:noFill/>
                <a:ln>
                  <a:noFill/>
                </a:ln>
              </p:spPr>
            </p:pic>
            <p:grpSp>
              <p:nvGrpSpPr>
                <p:cNvPr id="165" name="Group 164"/>
                <p:cNvGrpSpPr/>
                <p:nvPr/>
              </p:nvGrpSpPr>
              <p:grpSpPr>
                <a:xfrm>
                  <a:off x="1307936" y="2212479"/>
                  <a:ext cx="1844519" cy="1136088"/>
                  <a:chOff x="1276066" y="3677905"/>
                  <a:chExt cx="2524835" cy="1555113"/>
                </a:xfrm>
              </p:grpSpPr>
              <p:pic>
                <p:nvPicPr>
                  <p:cNvPr id="170" name="Picture 169"/>
                  <p:cNvPicPr>
                    <a:picLocks noChangeAspect="1"/>
                  </p:cNvPicPr>
                  <p:nvPr/>
                </p:nvPicPr>
                <p:blipFill rotWithShape="1">
                  <a:blip r:embed="rId10" cstate="print">
                    <a:extLst>
                      <a:ext uri="{28A0092B-C50C-407E-A947-70E740481C1C}">
                        <a14:useLocalDpi xmlns:a14="http://schemas.microsoft.com/office/drawing/2010/main" val="0"/>
                      </a:ext>
                    </a:extLst>
                  </a:blip>
                  <a:srcRect l="12863" t="18609" r="30034" b="19233"/>
                  <a:stretch/>
                </p:blipFill>
                <p:spPr>
                  <a:xfrm>
                    <a:off x="1276066" y="3677905"/>
                    <a:ext cx="2524835" cy="1555113"/>
                  </a:xfrm>
                  <a:prstGeom prst="rect">
                    <a:avLst/>
                  </a:prstGeom>
                </p:spPr>
              </p:pic>
              <p:pic>
                <p:nvPicPr>
                  <p:cNvPr id="171" name="Picture 170"/>
                  <p:cNvPicPr>
                    <a:picLocks noChangeAspect="1"/>
                  </p:cNvPicPr>
                  <p:nvPr/>
                </p:nvPicPr>
                <p:blipFill rotWithShape="1">
                  <a:blip r:embed="rId11" cstate="print">
                    <a:extLst>
                      <a:ext uri="{28A0092B-C50C-407E-A947-70E740481C1C}">
                        <a14:useLocalDpi xmlns:a14="http://schemas.microsoft.com/office/drawing/2010/main" val="0"/>
                      </a:ext>
                    </a:extLst>
                  </a:blip>
                  <a:srcRect l="69349" t="18609" r="1945" b="50085"/>
                  <a:stretch/>
                </p:blipFill>
                <p:spPr>
                  <a:xfrm>
                    <a:off x="2524585" y="4449793"/>
                    <a:ext cx="1269242" cy="783225"/>
                  </a:xfrm>
                  <a:prstGeom prst="rect">
                    <a:avLst/>
                  </a:prstGeom>
                </p:spPr>
              </p:pic>
            </p:grpSp>
            <p:grpSp>
              <p:nvGrpSpPr>
                <p:cNvPr id="166" name="Group 165"/>
                <p:cNvGrpSpPr/>
                <p:nvPr/>
              </p:nvGrpSpPr>
              <p:grpSpPr>
                <a:xfrm>
                  <a:off x="1117586" y="1978512"/>
                  <a:ext cx="2372574" cy="1629558"/>
                  <a:chOff x="1117586" y="1978512"/>
                  <a:chExt cx="2372574" cy="1629558"/>
                </a:xfrm>
              </p:grpSpPr>
              <p:sp>
                <p:nvSpPr>
                  <p:cNvPr id="16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168" name="Rectangle 16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9" name="Picture 16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60" name="Picture 159"/>
            <p:cNvPicPr>
              <a:picLocks noChangeAspect="1"/>
            </p:cNvPicPr>
            <p:nvPr/>
          </p:nvPicPr>
          <p:blipFill>
            <a:blip r:embed="rId13"/>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76121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000000"/>
              </a:solidFill>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r>
              <a:rPr lang="en-IN" sz="3600">
                <a:solidFill>
                  <a:srgbClr val="000000"/>
                </a:solidFill>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defTabSz="914367">
              <a:spcAft>
                <a:spcPts val="588"/>
              </a:spcAft>
            </a:pPr>
            <a:r>
              <a:rPr lang="en-US" dirty="0">
                <a:solidFill>
                  <a:srgbClr val="000000"/>
                </a:solidFill>
              </a:rPr>
              <a:t>Power BI </a:t>
            </a:r>
            <a:r>
              <a:rPr lang="en-US" dirty="0" smtClean="0">
                <a:solidFill>
                  <a:srgbClr val="000000"/>
                </a:solidFill>
              </a:rPr>
              <a:t>Desktop</a:t>
            </a:r>
            <a:endParaRPr lang="en-US" dirty="0">
              <a:solidFill>
                <a:srgbClr val="000000"/>
              </a:solidFill>
            </a:endParaRPr>
          </a:p>
        </p:txBody>
      </p:sp>
      <p:sp>
        <p:nvSpPr>
          <p:cNvPr id="192" name="Rectangle 19"/>
          <p:cNvSpPr/>
          <p:nvPr/>
        </p:nvSpPr>
        <p:spPr bwMode="auto">
          <a:xfrm>
            <a:off x="458793" y="4621648"/>
            <a:ext cx="5983357" cy="201389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smtClean="0">
              <a:solidFill>
                <a:srgbClr val="217346"/>
              </a:solidFill>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smtClean="0">
                <a:solidFill>
                  <a:srgbClr val="000000"/>
                </a:solidFill>
                <a:ea typeface="Segoe UI" pitchFamily="34" charset="0"/>
                <a:cs typeface="Segoe UI" pitchFamily="34" charset="0"/>
              </a:rPr>
              <a:t>Prepare</a:t>
            </a:r>
            <a:endParaRPr lang="en-US" sz="1200" dirty="0">
              <a:solidFill>
                <a:srgbClr val="000000"/>
              </a:solidFill>
              <a:ea typeface="Segoe UI" pitchFamily="34" charset="0"/>
              <a:cs typeface="Segoe UI" pitchFamily="34" charset="0"/>
            </a:endParaRP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smtClean="0">
                <a:solidFill>
                  <a:srgbClr val="000000"/>
                </a:solidFill>
                <a:ea typeface="Segoe UI" pitchFamily="34" charset="0"/>
                <a:cs typeface="Segoe UI" pitchFamily="34" charset="0"/>
              </a:rPr>
              <a:t>Explore</a:t>
            </a:r>
            <a:endParaRPr lang="en-US" sz="1200" dirty="0">
              <a:solidFill>
                <a:srgbClr val="000000"/>
              </a:solidFill>
              <a:ea typeface="Segoe UI" pitchFamily="34" charset="0"/>
              <a:cs typeface="Segoe UI" pitchFamily="34" charset="0"/>
            </a:endParaRP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smtClean="0">
                <a:solidFill>
                  <a:srgbClr val="000000"/>
                </a:solidFill>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err="1">
              <a:solidFill>
                <a:srgbClr val="31B42E"/>
              </a:solidFill>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smtClean="0">
                    <a:gradFill flip="none" rotWithShape="1">
                      <a:gsLst>
                        <a:gs pos="0">
                          <a:srgbClr val="D2D2D2"/>
                        </a:gs>
                        <a:gs pos="74000">
                          <a:srgbClr val="000000">
                            <a:lumMod val="50000"/>
                            <a:lumOff val="50000"/>
                          </a:srgbClr>
                        </a:gs>
                        <a:gs pos="100000">
                          <a:srgbClr val="505050"/>
                        </a:gs>
                      </a:gsLst>
                      <a:lin ang="10800000" scaled="1"/>
                      <a:tileRect/>
                    </a:gradFill>
                  </a:rPr>
                  <a:t>0110001</a:t>
                </a:r>
                <a:endParaRPr lang="en-US" dirty="0">
                  <a:gradFill flip="none" rotWithShape="1">
                    <a:gsLst>
                      <a:gs pos="0">
                        <a:srgbClr val="D2D2D2"/>
                      </a:gs>
                      <a:gs pos="74000">
                        <a:srgbClr val="000000">
                          <a:lumMod val="50000"/>
                          <a:lumOff val="50000"/>
                        </a:srgbClr>
                      </a:gs>
                      <a:gs pos="100000">
                        <a:srgbClr val="505050"/>
                      </a:gs>
                    </a:gsLst>
                    <a:lin ang="10800000" scaled="1"/>
                    <a:tileRect/>
                  </a:gradFill>
                </a:endParaRP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smtClean="0">
                    <a:gradFill flip="none" rotWithShape="1">
                      <a:gsLst>
                        <a:gs pos="0">
                          <a:srgbClr val="D2D2D2"/>
                        </a:gs>
                        <a:gs pos="74000">
                          <a:srgbClr val="000000">
                            <a:lumMod val="50000"/>
                            <a:lumOff val="50000"/>
                          </a:srgbClr>
                        </a:gs>
                        <a:gs pos="100000">
                          <a:srgbClr val="505050"/>
                        </a:gs>
                      </a:gsLst>
                      <a:lin ang="10800000" scaled="1"/>
                      <a:tileRect/>
                    </a:gradFill>
                  </a:rPr>
                  <a:t>00010110</a:t>
                </a:r>
                <a:endParaRPr lang="en-US" dirty="0">
                  <a:gradFill flip="none" rotWithShape="1">
                    <a:gsLst>
                      <a:gs pos="0">
                        <a:srgbClr val="D2D2D2"/>
                      </a:gs>
                      <a:gs pos="74000">
                        <a:srgbClr val="000000">
                          <a:lumMod val="50000"/>
                          <a:lumOff val="50000"/>
                        </a:srgbClr>
                      </a:gs>
                      <a:gs pos="100000">
                        <a:srgbClr val="505050"/>
                      </a:gs>
                    </a:gsLst>
                    <a:lin ang="10800000" scaled="1"/>
                    <a:tileRect/>
                  </a:gradFill>
                </a:endParaRP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89" name="Rectangle 188"/>
          <p:cNvSpPr/>
          <p:nvPr/>
        </p:nvSpPr>
        <p:spPr>
          <a:xfrm>
            <a:off x="751805" y="979539"/>
            <a:ext cx="1692204" cy="400110"/>
          </a:xfrm>
          <a:prstGeom prst="rect">
            <a:avLst/>
          </a:prstGeom>
        </p:spPr>
        <p:txBody>
          <a:bodyPr wrap="square">
            <a:spAutoFit/>
          </a:bodyPr>
          <a:lstStyle/>
          <a:p>
            <a:pPr defTabSz="914367">
              <a:spcAft>
                <a:spcPts val="588"/>
              </a:spcAft>
            </a:pPr>
            <a:r>
              <a:rPr lang="en-US" sz="2000" dirty="0" smtClean="0">
                <a:solidFill>
                  <a:srgbClr val="000000"/>
                </a:solidFill>
              </a:rPr>
              <a:t>Data sources</a:t>
            </a:r>
            <a:endParaRPr lang="en-US" sz="2000" dirty="0">
              <a:solidFill>
                <a:srgbClr val="000000"/>
              </a:solidFill>
            </a:endParaRP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629662"/>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SaaS </a:t>
            </a:r>
            <a:r>
              <a:rPr lang="en-US" sz="1200" dirty="0">
                <a:solidFill>
                  <a:srgbClr val="000000"/>
                </a:solidFill>
                <a:cs typeface="Segoe UI Light" panose="020B0502040204020203" pitchFamily="34" charset="0"/>
              </a:rPr>
              <a:t>solutions</a:t>
            </a:r>
          </a:p>
          <a:p>
            <a:pPr defTabSz="914367">
              <a:spcAft>
                <a:spcPts val="600"/>
              </a:spcAft>
            </a:pPr>
            <a:r>
              <a:rPr lang="en-US" sz="900" i="1" dirty="0">
                <a:solidFill>
                  <a:srgbClr val="000000"/>
                </a:solidFill>
                <a:cs typeface="Segoe UI Light" panose="020B0502040204020203" pitchFamily="34" charset="0"/>
              </a:rPr>
              <a:t>e.g</a:t>
            </a:r>
            <a:r>
              <a:rPr lang="en-US" sz="900" i="1" dirty="0" smtClean="0">
                <a:solidFill>
                  <a:srgbClr val="000000"/>
                </a:solidFill>
                <a:cs typeface="Segoe UI Light" panose="020B0502040204020203" pitchFamily="34" charset="0"/>
              </a:rPr>
              <a:t>. </a:t>
            </a:r>
            <a:r>
              <a:rPr lang="en-US" sz="900" i="1" dirty="0">
                <a:solidFill>
                  <a:srgbClr val="000000"/>
                </a:solidFill>
                <a:cs typeface="Segoe UI Light" panose="020B0502040204020203" pitchFamily="34" charset="0"/>
              </a:rPr>
              <a:t>Salesforce, </a:t>
            </a:r>
            <a:r>
              <a:rPr lang="en-US" sz="900" i="1" dirty="0" smtClean="0">
                <a:solidFill>
                  <a:srgbClr val="000000"/>
                </a:solidFill>
                <a:cs typeface="Segoe UI Light" panose="020B0502040204020203" pitchFamily="34" charset="0"/>
              </a:rPr>
              <a:t>GitHub, Google</a:t>
            </a:r>
            <a:endParaRPr lang="en-US" sz="900" i="1" dirty="0">
              <a:solidFill>
                <a:srgbClr val="000000"/>
              </a:solidFill>
              <a:cs typeface="Segoe UI Light" panose="020B0502040204020203" pitchFamily="34" charset="0"/>
            </a:endParaRPr>
          </a:p>
        </p:txBody>
      </p:sp>
      <p:grpSp>
        <p:nvGrpSpPr>
          <p:cNvPr id="2" name="Group 1"/>
          <p:cNvGrpSpPr/>
          <p:nvPr/>
        </p:nvGrpSpPr>
        <p:grpSpPr>
          <a:xfrm>
            <a:off x="644325" y="1629662"/>
            <a:ext cx="365760" cy="365760"/>
            <a:chOff x="644325" y="1657238"/>
            <a:chExt cx="365760" cy="365760"/>
          </a:xfrm>
        </p:grpSpPr>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On-premises data</a:t>
            </a:r>
          </a:p>
          <a:p>
            <a:pPr defTabSz="914367"/>
            <a:r>
              <a:rPr lang="en-US" sz="900" dirty="0" smtClean="0">
                <a:solidFill>
                  <a:srgbClr val="000000"/>
                </a:solidFill>
                <a:cs typeface="Segoe UI Light" panose="020B0502040204020203" pitchFamily="34" charset="0"/>
              </a:rPr>
              <a:t>e.g. Analysis Services</a:t>
            </a:r>
            <a:endParaRPr lang="en-US" sz="900" dirty="0">
              <a:solidFill>
                <a:srgbClr val="000000"/>
              </a:solidFill>
              <a:cs typeface="Segoe UI Light" panose="020B0502040204020203" pitchFamily="34" charset="0"/>
            </a:endParaRP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11"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smtClean="0">
                <a:solidFill>
                  <a:srgbClr val="000000"/>
                </a:solidFill>
                <a:cs typeface="Segoe UI Light" panose="020B0502040204020203" pitchFamily="34" charset="0"/>
              </a:rPr>
              <a:t>Organizational content packs</a:t>
            </a:r>
            <a:br>
              <a:rPr lang="en-US" sz="1200" dirty="0" smtClean="0">
                <a:solidFill>
                  <a:srgbClr val="000000"/>
                </a:solidFill>
                <a:cs typeface="Segoe UI Light" panose="020B0502040204020203" pitchFamily="34" charset="0"/>
              </a:rPr>
            </a:br>
            <a:r>
              <a:rPr lang="en-US" sz="900" i="1" dirty="0" smtClean="0">
                <a:solidFill>
                  <a:srgbClr val="000000"/>
                </a:solidFill>
                <a:cs typeface="Segoe UI Light" panose="020B0502040204020203" pitchFamily="34" charset="0"/>
              </a:rPr>
              <a:t>Corporate data sources or external data services</a:t>
            </a:r>
            <a:endParaRPr lang="en-US" sz="900" i="1" dirty="0">
              <a:solidFill>
                <a:srgbClr val="000000"/>
              </a:solidFill>
              <a:cs typeface="Segoe UI Light" panose="020B0502040204020203" pitchFamily="34" charset="0"/>
            </a:endParaRP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smtClean="0">
                <a:solidFill>
                  <a:srgbClr val="000000"/>
                </a:solidFill>
                <a:cs typeface="Segoe UI Light" panose="020B0502040204020203" pitchFamily="34" charset="0"/>
              </a:rPr>
              <a:t>Azure SQL, Stream Analytics…</a:t>
            </a:r>
            <a:endParaRPr lang="en-US" sz="900" i="1" dirty="0">
              <a:solidFill>
                <a:srgbClr val="000000"/>
              </a:solidFill>
              <a:cs typeface="Segoe UI Light" panose="020B0502040204020203" pitchFamily="34" charset="0"/>
            </a:endParaRP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smtClean="0">
              <a:solidFill>
                <a:srgbClr val="000000"/>
              </a:solidFill>
              <a:cs typeface="Segoe UI Light" panose="020B0502040204020203" pitchFamily="34" charset="0"/>
            </a:endParaRPr>
          </a:p>
          <a:p>
            <a:pPr defTabSz="914367"/>
            <a:r>
              <a:rPr lang="en-IN" sz="1200" dirty="0" smtClean="0">
                <a:solidFill>
                  <a:srgbClr val="000000"/>
                </a:solidFill>
                <a:cs typeface="Segoe UI Light" panose="020B0502040204020203" pitchFamily="34" charset="0"/>
              </a:rPr>
              <a:t>Excel files</a:t>
            </a:r>
          </a:p>
          <a:p>
            <a:pPr defTabSz="914367"/>
            <a:r>
              <a:rPr lang="en-IN" sz="900" i="1" dirty="0" smtClean="0">
                <a:solidFill>
                  <a:srgbClr val="000000"/>
                </a:solidFill>
                <a:cs typeface="Segoe UI Light" panose="020B0502040204020203" pitchFamily="34" charset="0"/>
              </a:rPr>
              <a:t>Workbook data /</a:t>
            </a:r>
            <a:r>
              <a:rPr lang="en-IN" sz="900" i="1" dirty="0">
                <a:solidFill>
                  <a:srgbClr val="000000"/>
                </a:solidFill>
                <a:cs typeface="Segoe UI Light" panose="020B0502040204020203" pitchFamily="34" charset="0"/>
              </a:rPr>
              <a:t> </a:t>
            </a:r>
            <a:r>
              <a:rPr lang="en-IN" sz="900" i="1" dirty="0" smtClean="0">
                <a:solidFill>
                  <a:srgbClr val="000000"/>
                </a:solidFill>
                <a:cs typeface="Segoe UI Light" panose="020B0502040204020203" pitchFamily="34" charset="0"/>
              </a:rPr>
              <a:t>data models</a:t>
            </a:r>
            <a:endParaRPr lang="en-IN" sz="900" i="1" dirty="0">
              <a:solidFill>
                <a:srgbClr val="000000"/>
              </a:solidFill>
              <a:cs typeface="Segoe UI Light" panose="020B0502040204020203" pitchFamily="34" charset="0"/>
            </a:endParaRPr>
          </a:p>
          <a:p>
            <a:pPr defTabSz="914367"/>
            <a:endParaRPr lang="en-IN" sz="1200" dirty="0">
              <a:solidFill>
                <a:srgbClr val="000000"/>
              </a:solidFill>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a:t>
            </a:r>
            <a:r>
              <a:rPr lang="en-IN" sz="1200" dirty="0" smtClean="0">
                <a:solidFill>
                  <a:srgbClr val="000000"/>
                </a:solidFill>
                <a:cs typeface="Segoe UI Light" panose="020B0502040204020203" pitchFamily="34" charset="0"/>
              </a:rPr>
              <a:t>Desktop files</a:t>
            </a:r>
          </a:p>
          <a:p>
            <a:pPr defTabSz="914367"/>
            <a:r>
              <a:rPr lang="en-IN" sz="900" i="1" dirty="0" smtClean="0">
                <a:solidFill>
                  <a:srgbClr val="000000"/>
                </a:solidFill>
                <a:cs typeface="Segoe UI Light" panose="020B0502040204020203" pitchFamily="34" charset="0"/>
              </a:rPr>
              <a:t>Data from files, databases, Azure, and other sources</a:t>
            </a:r>
            <a:endParaRPr lang="en-IN" sz="900" i="1" dirty="0">
              <a:solidFill>
                <a:srgbClr val="000000"/>
              </a:solidFill>
              <a:cs typeface="Segoe UI Light" panose="020B0502040204020203" pitchFamily="34" charset="0"/>
            </a:endParaRP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rgbClr val="000000"/>
                      </a:gs>
                      <a:gs pos="30000">
                        <a:srgbClr val="000000"/>
                      </a:gs>
                    </a:gsLst>
                    <a:lin ang="5400000" scaled="0"/>
                  </a:gradFill>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defTabSz="914367">
              <a:spcAft>
                <a:spcPts val="588"/>
              </a:spcAft>
            </a:pPr>
            <a:r>
              <a:rPr lang="en-US" sz="2000" dirty="0" smtClean="0">
                <a:solidFill>
                  <a:srgbClr val="505050"/>
                </a:solidFill>
              </a:rPr>
              <a:t>Power BI service</a:t>
            </a:r>
            <a:endParaRPr lang="en-US" sz="2000" dirty="0">
              <a:solidFill>
                <a:srgbClr val="505050"/>
              </a:solidFill>
            </a:endParaRP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Data refresh</a:t>
              </a:r>
              <a:endParaRPr lang="en-US" sz="1400" dirty="0">
                <a:solidFill>
                  <a:srgbClr val="000000"/>
                </a:solidFill>
                <a:ea typeface="Segoe UI" pitchFamily="34" charset="0"/>
                <a:cs typeface="Segoe UI" pitchFamily="34" charset="0"/>
              </a:endParaRP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a:solidFill>
                  <a:srgbClr val="000000"/>
                </a:solidFill>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Live dashboards</a:t>
              </a:r>
              <a:endParaRPr lang="en-US" sz="1400" dirty="0">
                <a:solidFill>
                  <a:srgbClr val="000000"/>
                </a:solidFill>
                <a:ea typeface="Segoe UI" pitchFamily="34" charset="0"/>
                <a:cs typeface="Segoe UI" pitchFamily="34" charset="0"/>
              </a:endParaRP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Content packs</a:t>
              </a:r>
              <a:endParaRPr lang="en-US" sz="1400" dirty="0">
                <a:solidFill>
                  <a:srgbClr val="000000"/>
                </a:solidFill>
                <a:ea typeface="Segoe UI" pitchFamily="34" charset="0"/>
                <a:cs typeface="Segoe UI" pitchFamily="34" charset="0"/>
              </a:endParaRP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Sharing &amp; collaboration</a:t>
              </a:r>
              <a:endParaRPr lang="en-US" sz="1400" dirty="0">
                <a:solidFill>
                  <a:srgbClr val="000000"/>
                </a:solidFill>
                <a:ea typeface="Segoe UI" pitchFamily="34" charset="0"/>
                <a:cs typeface="Segoe UI" pitchFamily="34" charset="0"/>
              </a:endParaRP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Natural language query</a:t>
              </a:r>
              <a:endParaRPr lang="en-US" sz="1400" dirty="0">
                <a:solidFill>
                  <a:srgbClr val="000000"/>
                </a:solidFill>
                <a:ea typeface="Segoe UI" pitchFamily="34" charset="0"/>
                <a:cs typeface="Segoe UI" pitchFamily="34" charset="0"/>
              </a:endParaRP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smtClean="0">
                <a:solidFill>
                  <a:srgbClr val="000000"/>
                </a:solidFill>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smtClean="0">
                  <a:solidFill>
                    <a:srgbClr val="000000"/>
                  </a:solidFill>
                  <a:ea typeface="Segoe UI" pitchFamily="34" charset="0"/>
                  <a:cs typeface="Segoe UI" pitchFamily="34" charset="0"/>
                </a:rPr>
                <a:t>Datasets</a:t>
              </a:r>
              <a:endParaRPr lang="en-US" sz="1400" dirty="0">
                <a:solidFill>
                  <a:srgbClr val="000000"/>
                </a:solidFill>
                <a:ea typeface="Segoe UI" pitchFamily="34" charset="0"/>
                <a:cs typeface="Segoe UI" pitchFamily="34" charset="0"/>
              </a:endParaRP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smtClean="0">
                  <a:solidFill>
                    <a:srgbClr val="F2C812"/>
                  </a:solidFill>
                </a:rPr>
                <a:t>01001</a:t>
              </a:r>
            </a:p>
            <a:p>
              <a:pPr algn="ctr"/>
              <a:r>
                <a:rPr lang="en-US" sz="900" b="1" dirty="0" smtClean="0">
                  <a:solidFill>
                    <a:srgbClr val="F2C812"/>
                  </a:solidFill>
                </a:rPr>
                <a:t>10101</a:t>
              </a:r>
            </a:p>
          </p:txBody>
        </p:sp>
      </p:grpSp>
      <p:grpSp>
        <p:nvGrpSpPr>
          <p:cNvPr id="146" name="Group 145"/>
          <p:cNvGrpSpPr/>
          <p:nvPr/>
        </p:nvGrpSpPr>
        <p:grpSpPr>
          <a:xfrm>
            <a:off x="6178575" y="2412638"/>
            <a:ext cx="5059237" cy="2459479"/>
            <a:chOff x="7018864" y="2257415"/>
            <a:chExt cx="5059237" cy="2459479"/>
          </a:xfrm>
        </p:grpSpPr>
        <p:grpSp>
          <p:nvGrpSpPr>
            <p:cNvPr id="148" name="Group 147"/>
            <p:cNvGrpSpPr/>
            <p:nvPr/>
          </p:nvGrpSpPr>
          <p:grpSpPr>
            <a:xfrm>
              <a:off x="7018864" y="2257415"/>
              <a:ext cx="5059237" cy="2459479"/>
              <a:chOff x="7018864" y="2257415"/>
              <a:chExt cx="5059237" cy="2459479"/>
            </a:xfrm>
          </p:grpSpPr>
          <p:grpSp>
            <p:nvGrpSpPr>
              <p:cNvPr id="169" name="Group 168"/>
              <p:cNvGrpSpPr>
                <a:grpSpLocks noChangeAspect="1"/>
              </p:cNvGrpSpPr>
              <p:nvPr/>
            </p:nvGrpSpPr>
            <p:grpSpPr>
              <a:xfrm>
                <a:off x="10432181" y="2257415"/>
                <a:ext cx="548640" cy="1042085"/>
                <a:chOff x="10286449" y="1529656"/>
                <a:chExt cx="917410" cy="1742525"/>
              </a:xfrm>
            </p:grpSpPr>
            <p:sp>
              <p:nvSpPr>
                <p:cNvPr id="217" name="Rounded Rectangle 216"/>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7" name="Picture 246"/>
                <p:cNvPicPr>
                  <a:picLocks noChangeAspect="1"/>
                </p:cNvPicPr>
                <p:nvPr/>
              </p:nvPicPr>
              <p:blipFill rotWithShape="1">
                <a:blip r:embed="rId9" cstate="print">
                  <a:extLst>
                    <a:ext uri="{28A0092B-C50C-407E-A947-70E740481C1C}">
                      <a14:useLocalDpi xmlns:a14="http://schemas.microsoft.com/office/drawing/2010/main" val="0"/>
                    </a:ext>
                  </a:extLst>
                </a:blip>
                <a:srcRect l="52140" t="48685" r="38673" b="16874"/>
                <a:stretch/>
              </p:blipFill>
              <p:spPr>
                <a:xfrm>
                  <a:off x="10372236" y="1690687"/>
                  <a:ext cx="745838" cy="1344992"/>
                </a:xfrm>
                <a:prstGeom prst="rect">
                  <a:avLst/>
                </a:prstGeom>
                <a:noFill/>
                <a:ln>
                  <a:noFill/>
                </a:ln>
              </p:spPr>
            </p:pic>
            <p:pic>
              <p:nvPicPr>
                <p:cNvPr id="258" name="Picture 257"/>
                <p:cNvPicPr>
                  <a:picLocks noChangeAspect="1"/>
                </p:cNvPicPr>
                <p:nvPr/>
              </p:nvPicPr>
              <p:blipFill rotWithShape="1">
                <a:blip r:embed="rId10" cstate="print">
                  <a:extLst>
                    <a:ext uri="{28A0092B-C50C-407E-A947-70E740481C1C}">
                      <a14:useLocalDpi xmlns:a14="http://schemas.microsoft.com/office/drawing/2010/main" val="0"/>
                    </a:ext>
                  </a:extLst>
                </a:blip>
                <a:srcRect l="69458" t="18811" r="2213" b="6483"/>
                <a:stretch/>
              </p:blipFill>
              <p:spPr>
                <a:xfrm>
                  <a:off x="10372230" y="1818052"/>
                  <a:ext cx="745838" cy="1112933"/>
                </a:xfrm>
                <a:prstGeom prst="rect">
                  <a:avLst/>
                </a:prstGeom>
              </p:spPr>
            </p:pic>
            <p:sp>
              <p:nvSpPr>
                <p:cNvPr id="25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grpSp>
          <p:sp>
            <p:nvSpPr>
              <p:cNvPr id="187"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93" name="Group 192"/>
              <p:cNvGrpSpPr>
                <a:grpSpLocks noChangeAspect="1"/>
              </p:cNvGrpSpPr>
              <p:nvPr/>
            </p:nvGrpSpPr>
            <p:grpSpPr>
              <a:xfrm>
                <a:off x="10432181" y="3352369"/>
                <a:ext cx="1645920" cy="1132186"/>
                <a:chOff x="1117586" y="1978512"/>
                <a:chExt cx="2372574" cy="1629558"/>
              </a:xfrm>
            </p:grpSpPr>
            <p:pic>
              <p:nvPicPr>
                <p:cNvPr id="194" name="Picture 193"/>
                <p:cNvPicPr>
                  <a:picLocks noChangeAspect="1"/>
                </p:cNvPicPr>
                <p:nvPr/>
              </p:nvPicPr>
              <p:blipFill rotWithShape="1">
                <a:blip r:embed="rId11" cstate="print">
                  <a:extLst>
                    <a:ext uri="{28A0092B-C50C-407E-A947-70E740481C1C}">
                      <a14:useLocalDpi xmlns:a14="http://schemas.microsoft.com/office/drawing/2010/main" val="0"/>
                    </a:ext>
                  </a:extLst>
                </a:blip>
                <a:srcRect l="62879" t="38531" r="7349" b="16974"/>
                <a:stretch/>
              </p:blipFill>
              <p:spPr>
                <a:xfrm>
                  <a:off x="1309718" y="2130700"/>
                  <a:ext cx="1845671" cy="1326874"/>
                </a:xfrm>
                <a:prstGeom prst="rect">
                  <a:avLst/>
                </a:prstGeom>
                <a:noFill/>
                <a:ln>
                  <a:noFill/>
                </a:ln>
              </p:spPr>
            </p:pic>
            <p:grpSp>
              <p:nvGrpSpPr>
                <p:cNvPr id="195" name="Group 194"/>
                <p:cNvGrpSpPr/>
                <p:nvPr/>
              </p:nvGrpSpPr>
              <p:grpSpPr>
                <a:xfrm>
                  <a:off x="1307936" y="2212479"/>
                  <a:ext cx="1844519" cy="1136088"/>
                  <a:chOff x="1276066" y="3677905"/>
                  <a:chExt cx="2524835" cy="1555113"/>
                </a:xfrm>
              </p:grpSpPr>
              <p:pic>
                <p:nvPicPr>
                  <p:cNvPr id="205" name="Picture 204"/>
                  <p:cNvPicPr>
                    <a:picLocks noChangeAspect="1"/>
                  </p:cNvPicPr>
                  <p:nvPr/>
                </p:nvPicPr>
                <p:blipFill rotWithShape="1">
                  <a:blip r:embed="rId12" cstate="print">
                    <a:extLst>
                      <a:ext uri="{28A0092B-C50C-407E-A947-70E740481C1C}">
                        <a14:useLocalDpi xmlns:a14="http://schemas.microsoft.com/office/drawing/2010/main" val="0"/>
                      </a:ext>
                    </a:extLst>
                  </a:blip>
                  <a:srcRect l="12863" t="18609" r="30034" b="19233"/>
                  <a:stretch/>
                </p:blipFill>
                <p:spPr>
                  <a:xfrm>
                    <a:off x="1276066" y="3677905"/>
                    <a:ext cx="2524835" cy="1555113"/>
                  </a:xfrm>
                  <a:prstGeom prst="rect">
                    <a:avLst/>
                  </a:prstGeom>
                </p:spPr>
              </p:pic>
              <p:pic>
                <p:nvPicPr>
                  <p:cNvPr id="215" name="Picture 214"/>
                  <p:cNvPicPr>
                    <a:picLocks noChangeAspect="1"/>
                  </p:cNvPicPr>
                  <p:nvPr/>
                </p:nvPicPr>
                <p:blipFill rotWithShape="1">
                  <a:blip r:embed="rId13" cstate="print">
                    <a:extLst>
                      <a:ext uri="{28A0092B-C50C-407E-A947-70E740481C1C}">
                        <a14:useLocalDpi xmlns:a14="http://schemas.microsoft.com/office/drawing/2010/main" val="0"/>
                      </a:ext>
                    </a:extLst>
                  </a:blip>
                  <a:srcRect l="69349" t="18609" r="1945" b="50085"/>
                  <a:stretch/>
                </p:blipFill>
                <p:spPr>
                  <a:xfrm>
                    <a:off x="2524585" y="4449793"/>
                    <a:ext cx="1269242" cy="783225"/>
                  </a:xfrm>
                  <a:prstGeom prst="rect">
                    <a:avLst/>
                  </a:prstGeom>
                </p:spPr>
              </p:pic>
            </p:grpSp>
            <p:grpSp>
              <p:nvGrpSpPr>
                <p:cNvPr id="196" name="Group 195"/>
                <p:cNvGrpSpPr/>
                <p:nvPr/>
              </p:nvGrpSpPr>
              <p:grpSpPr>
                <a:xfrm>
                  <a:off x="1117586" y="1978512"/>
                  <a:ext cx="2372574" cy="1629558"/>
                  <a:chOff x="1117586" y="1978512"/>
                  <a:chExt cx="2372574" cy="1629558"/>
                </a:xfrm>
              </p:grpSpPr>
              <p:sp>
                <p:nvSpPr>
                  <p:cNvPr id="197"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err="1">
                      <a:solidFill>
                        <a:srgbClr val="68217A"/>
                      </a:solidFill>
                      <a:ea typeface="Segoe UI" pitchFamily="34" charset="0"/>
                      <a:cs typeface="Segoe UI" pitchFamily="34" charset="0"/>
                    </a:endParaRPr>
                  </a:p>
                </p:txBody>
              </p:sp>
              <p:sp>
                <p:nvSpPr>
                  <p:cNvPr id="198" name="Rectangle 197"/>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 name="Picture 20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68" name="Picture 167"/>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340258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 name="Right Triangle 3151"/>
          <p:cNvSpPr/>
          <p:nvPr/>
        </p:nvSpPr>
        <p:spPr bwMode="auto">
          <a:xfrm flipH="1">
            <a:off x="127035" y="164384"/>
            <a:ext cx="143031" cy="48216"/>
          </a:xfrm>
          <a:prstGeom prst="rtTriangl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42" name="Rectangle 3141"/>
          <p:cNvSpPr/>
          <p:nvPr/>
        </p:nvSpPr>
        <p:spPr bwMode="auto">
          <a:xfrm>
            <a:off x="270065" y="1460"/>
            <a:ext cx="11921070" cy="68560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49" name="Rectangle 3148"/>
          <p:cNvSpPr/>
          <p:nvPr/>
        </p:nvSpPr>
        <p:spPr bwMode="auto">
          <a:xfrm>
            <a:off x="-21990" y="1460"/>
            <a:ext cx="4094286" cy="68565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8234" y="1281415"/>
            <a:ext cx="4034099" cy="47677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marL="51345" defTabSz="895425" fontAlgn="base">
              <a:spcAft>
                <a:spcPts val="1765"/>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A </a:t>
            </a:r>
            <a:r>
              <a:rPr lang="en-US" kern="0" dirty="0" smtClean="0">
                <a:ln>
                  <a:solidFill>
                    <a:srgbClr val="FFFFFF">
                      <a:alpha val="0"/>
                    </a:srgbClr>
                  </a:solidFill>
                </a:ln>
                <a:solidFill>
                  <a:schemeClr val="bg1"/>
                </a:solidFill>
                <a:ea typeface="Segoe UI" pitchFamily="34" charset="0"/>
                <a:cs typeface="Segoe UI" pitchFamily="34" charset="0"/>
              </a:rPr>
              <a:t>free </a:t>
            </a:r>
            <a:r>
              <a:rPr lang="en-US" kern="0" dirty="0">
                <a:ln>
                  <a:solidFill>
                    <a:srgbClr val="FFFFFF">
                      <a:alpha val="0"/>
                    </a:srgbClr>
                  </a:solidFill>
                </a:ln>
                <a:solidFill>
                  <a:schemeClr val="bg1"/>
                </a:solidFill>
                <a:ea typeface="Segoe UI" pitchFamily="34" charset="0"/>
                <a:cs typeface="Segoe UI" pitchFamily="34" charset="0"/>
              </a:rPr>
              <a:t>downloadable </a:t>
            </a:r>
            <a:r>
              <a:rPr lang="en-US" kern="0" dirty="0" smtClean="0">
                <a:ln>
                  <a:solidFill>
                    <a:srgbClr val="FFFFFF">
                      <a:alpha val="0"/>
                    </a:srgbClr>
                  </a:solidFill>
                </a:ln>
                <a:solidFill>
                  <a:schemeClr val="bg1"/>
                </a:solidFill>
                <a:ea typeface="Segoe UI" pitchFamily="34" charset="0"/>
                <a:cs typeface="Segoe UI" pitchFamily="34" charset="0"/>
              </a:rPr>
              <a:t>32/64 bit </a:t>
            </a:r>
            <a:r>
              <a:rPr lang="en-US" kern="0" dirty="0">
                <a:ln>
                  <a:solidFill>
                    <a:srgbClr val="FFFFFF">
                      <a:alpha val="0"/>
                    </a:srgbClr>
                  </a:solidFill>
                </a:ln>
                <a:solidFill>
                  <a:schemeClr val="bg1"/>
                </a:solidFill>
                <a:ea typeface="Segoe UI" pitchFamily="34" charset="0"/>
                <a:cs typeface="Segoe UI" pitchFamily="34" charset="0"/>
              </a:rPr>
              <a:t>desktop application optimized for </a:t>
            </a:r>
            <a:r>
              <a:rPr lang="en-US" kern="0" dirty="0" smtClean="0">
                <a:ln>
                  <a:solidFill>
                    <a:srgbClr val="FFFFFF">
                      <a:alpha val="0"/>
                    </a:srgbClr>
                  </a:solidFill>
                </a:ln>
                <a:solidFill>
                  <a:schemeClr val="bg1"/>
                </a:solidFill>
                <a:ea typeface="Segoe UI" pitchFamily="34" charset="0"/>
                <a:cs typeface="Segoe UI" pitchFamily="34" charset="0"/>
              </a:rPr>
              <a:t>the </a:t>
            </a:r>
            <a:r>
              <a:rPr lang="en-US" kern="0" dirty="0">
                <a:ln>
                  <a:solidFill>
                    <a:srgbClr val="FFFFFF">
                      <a:alpha val="0"/>
                    </a:srgbClr>
                  </a:solidFill>
                </a:ln>
                <a:solidFill>
                  <a:schemeClr val="bg1"/>
                </a:solidFill>
                <a:ea typeface="Segoe UI" pitchFamily="34" charset="0"/>
                <a:cs typeface="Segoe UI" pitchFamily="34" charset="0"/>
              </a:rPr>
              <a:t>Power BI Service</a:t>
            </a:r>
          </a:p>
          <a:p>
            <a:pPr marL="51345" defTabSz="895425" fontAlgn="base">
              <a:spcAft>
                <a:spcPts val="1765"/>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Combines the </a:t>
            </a:r>
            <a:r>
              <a:rPr lang="en-US" kern="0" dirty="0" smtClean="0">
                <a:ln>
                  <a:solidFill>
                    <a:srgbClr val="FFFFFF">
                      <a:alpha val="0"/>
                    </a:srgbClr>
                  </a:solidFill>
                </a:ln>
                <a:solidFill>
                  <a:schemeClr val="bg1"/>
                </a:solidFill>
                <a:ea typeface="Segoe UI" pitchFamily="34" charset="0"/>
                <a:cs typeface="Segoe UI" pitchFamily="34" charset="0"/>
              </a:rPr>
              <a:t>power </a:t>
            </a:r>
            <a:r>
              <a:rPr lang="en-US" kern="0" dirty="0">
                <a:ln>
                  <a:solidFill>
                    <a:srgbClr val="FFFFFF">
                      <a:alpha val="0"/>
                    </a:srgbClr>
                  </a:solidFill>
                </a:ln>
                <a:solidFill>
                  <a:schemeClr val="bg1"/>
                </a:solidFill>
                <a:ea typeface="Segoe UI" pitchFamily="34" charset="0"/>
                <a:cs typeface="Segoe UI" pitchFamily="34" charset="0"/>
              </a:rPr>
              <a:t>of Power Query, Power Pivot and Power View</a:t>
            </a:r>
          </a:p>
          <a:p>
            <a:pPr marL="51345" defTabSz="895425" fontAlgn="base">
              <a:spcAft>
                <a:spcPts val="1765"/>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Dedicated BI workflow:  Specializing in Interactive Visualization and </a:t>
            </a:r>
            <a:r>
              <a:rPr lang="en-US" kern="0" dirty="0" smtClean="0">
                <a:ln>
                  <a:solidFill>
                    <a:srgbClr val="FFFFFF">
                      <a:alpha val="0"/>
                    </a:srgbClr>
                  </a:solidFill>
                </a:ln>
                <a:solidFill>
                  <a:schemeClr val="bg1"/>
                </a:solidFill>
                <a:ea typeface="Segoe UI" pitchFamily="34" charset="0"/>
                <a:cs typeface="Segoe UI" pitchFamily="34" charset="0"/>
              </a:rPr>
              <a:t>Analysis</a:t>
            </a:r>
            <a:endParaRPr lang="en-US" kern="0" dirty="0">
              <a:ln>
                <a:solidFill>
                  <a:srgbClr val="FFFFFF">
                    <a:alpha val="0"/>
                  </a:srgbClr>
                </a:solidFill>
              </a:ln>
              <a:solidFill>
                <a:schemeClr val="bg1"/>
              </a:solidFill>
              <a:ea typeface="Segoe UI" pitchFamily="34" charset="0"/>
              <a:cs typeface="Segoe UI" pitchFamily="34" charset="0"/>
            </a:endParaRPr>
          </a:p>
          <a:p>
            <a:pPr marL="51345" defTabSz="895425" fontAlgn="base">
              <a:spcAft>
                <a:spcPts val="1765"/>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Main output: Interactive Reports</a:t>
            </a:r>
          </a:p>
          <a:p>
            <a:pPr marL="51345" defTabSz="895425" fontAlgn="base">
              <a:spcAft>
                <a:spcPts val="1765"/>
              </a:spcAft>
              <a:buClr>
                <a:srgbClr val="107C10"/>
              </a:buClr>
            </a:pPr>
            <a:r>
              <a:rPr lang="en-US" kern="0" dirty="0">
                <a:ln>
                  <a:solidFill>
                    <a:srgbClr val="FFFFFF">
                      <a:alpha val="0"/>
                    </a:srgbClr>
                  </a:solidFill>
                </a:ln>
                <a:solidFill>
                  <a:schemeClr val="bg1"/>
                </a:solidFill>
                <a:ea typeface="Segoe UI" pitchFamily="34" charset="0"/>
                <a:cs typeface="Segoe UI" pitchFamily="34" charset="0"/>
              </a:rPr>
              <a:t>Effortlessly publish interactive visual reports to </a:t>
            </a:r>
            <a:r>
              <a:rPr lang="en-US" kern="0" dirty="0" smtClean="0">
                <a:ln>
                  <a:solidFill>
                    <a:srgbClr val="FFFFFF">
                      <a:alpha val="0"/>
                    </a:srgbClr>
                  </a:solidFill>
                </a:ln>
                <a:solidFill>
                  <a:schemeClr val="bg1"/>
                </a:solidFill>
                <a:ea typeface="Segoe UI" pitchFamily="34" charset="0"/>
                <a:cs typeface="Segoe UI" pitchFamily="34" charset="0"/>
              </a:rPr>
              <a:t>Power BI users </a:t>
            </a:r>
          </a:p>
          <a:p>
            <a:pPr marL="51345" defTabSz="895425" fontAlgn="base">
              <a:spcAft>
                <a:spcPts val="1765"/>
              </a:spcAft>
              <a:buClr>
                <a:srgbClr val="107C10"/>
              </a:buClr>
            </a:pPr>
            <a:r>
              <a:rPr lang="en-US" kern="0" dirty="0" smtClean="0">
                <a:ln>
                  <a:solidFill>
                    <a:srgbClr val="FFFFFF">
                      <a:alpha val="0"/>
                    </a:srgbClr>
                  </a:solidFill>
                </a:ln>
                <a:solidFill>
                  <a:schemeClr val="bg1"/>
                </a:solidFill>
                <a:ea typeface="Segoe UI" pitchFamily="34" charset="0"/>
                <a:cs typeface="Segoe UI" pitchFamily="34" charset="0"/>
              </a:rPr>
              <a:t>Support: Monthly updates</a:t>
            </a:r>
            <a:endParaRPr lang="en-US" kern="0" dirty="0">
              <a:ln>
                <a:solidFill>
                  <a:srgbClr val="FFFFFF">
                    <a:alpha val="0"/>
                  </a:srgbClr>
                </a:solidFill>
              </a:ln>
              <a:solidFill>
                <a:schemeClr val="bg1"/>
              </a:solidFill>
              <a:ea typeface="Segoe UI" pitchFamily="34" charset="0"/>
              <a:cs typeface="Segoe UI" pitchFamily="34" charset="0"/>
            </a:endParaRPr>
          </a:p>
        </p:txBody>
      </p:sp>
      <p:sp useBgFill="1">
        <p:nvSpPr>
          <p:cNvPr id="3153" name="Rectangle 3152"/>
          <p:cNvSpPr/>
          <p:nvPr/>
        </p:nvSpPr>
        <p:spPr bwMode="auto">
          <a:xfrm flipH="1">
            <a:off x="-44846" y="974"/>
            <a:ext cx="45712" cy="685605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1" y="188492"/>
            <a:ext cx="4052974" cy="461665"/>
          </a:xfrm>
          <a:prstGeom prst="rect">
            <a:avLst/>
          </a:prstGeom>
        </p:spPr>
        <p:txBody>
          <a:bodyPr wrap="square">
            <a:spAutoFit/>
          </a:bodyPr>
          <a:lstStyle/>
          <a:p>
            <a:pPr defTabSz="914192"/>
            <a:r>
              <a:rPr lang="en-US" sz="2400" spc="-100" dirty="0" smtClean="0">
                <a:ln w="3175">
                  <a:noFill/>
                </a:ln>
                <a:solidFill>
                  <a:srgbClr val="F2C812"/>
                </a:solidFill>
                <a:ea typeface="ＭＳ Ｐゴシック" charset="0"/>
                <a:cs typeface="Segoe UI" panose="020B0502040204020203" pitchFamily="34" charset="0"/>
              </a:rPr>
              <a:t>What is Power </a:t>
            </a:r>
            <a:r>
              <a:rPr lang="en-US" sz="2400" spc="-100" dirty="0">
                <a:ln w="3175">
                  <a:noFill/>
                </a:ln>
                <a:solidFill>
                  <a:srgbClr val="F2C812"/>
                </a:solidFill>
                <a:ea typeface="ＭＳ Ｐゴシック" charset="0"/>
                <a:cs typeface="Segoe UI" panose="020B0502040204020203" pitchFamily="34" charset="0"/>
              </a:rPr>
              <a:t>BI </a:t>
            </a:r>
            <a:r>
              <a:rPr lang="en-US" sz="2400" spc="-100" dirty="0" smtClean="0">
                <a:ln w="3175">
                  <a:noFill/>
                </a:ln>
                <a:solidFill>
                  <a:srgbClr val="F2C812"/>
                </a:solidFill>
                <a:ea typeface="ＭＳ Ｐゴシック" charset="0"/>
                <a:cs typeface="Segoe UI" panose="020B0502040204020203" pitchFamily="34" charset="0"/>
              </a:rPr>
              <a:t>Desktop ?</a:t>
            </a:r>
            <a:endParaRPr lang="en-US" sz="2400" spc="-100" dirty="0">
              <a:ln w="3175">
                <a:noFill/>
              </a:ln>
              <a:solidFill>
                <a:srgbClr val="F2C812"/>
              </a:solidFill>
              <a:ea typeface="ＭＳ Ｐゴシック" charset="0"/>
              <a:cs typeface="Segoe UI" panose="020B0502040204020203" pitchFamily="34" charset="0"/>
            </a:endParaRPr>
          </a:p>
        </p:txBody>
      </p:sp>
      <p:sp>
        <p:nvSpPr>
          <p:cNvPr id="11" name="Title 10"/>
          <p:cNvSpPr txBox="1">
            <a:spLocks/>
          </p:cNvSpPr>
          <p:nvPr/>
        </p:nvSpPr>
        <p:spPr>
          <a:xfrm>
            <a:off x="4052974" y="0"/>
            <a:ext cx="813902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4800" dirty="0">
                <a:solidFill>
                  <a:schemeClr val="tx1"/>
                </a:solidFill>
              </a:rPr>
              <a:t>Create Power BI Content</a:t>
            </a:r>
            <a:br>
              <a:rPr lang="en-US" sz="4800" dirty="0">
                <a:solidFill>
                  <a:schemeClr val="tx1"/>
                </a:solidFill>
              </a:rPr>
            </a:br>
            <a:r>
              <a:rPr lang="en-US" sz="3200" dirty="0">
                <a:solidFill>
                  <a:schemeClr val="tx1"/>
                </a:solidFill>
              </a:rPr>
              <a:t>Connect to data and build reports for Power BI</a:t>
            </a:r>
            <a:endParaRPr lang="en-IN" sz="3200" dirty="0">
              <a:solidFill>
                <a:schemeClr val="tx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7729" y="1951231"/>
            <a:ext cx="7437302" cy="3931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182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142"/>
                                        </p:tgtEl>
                                        <p:attrNameLst>
                                          <p:attrName>style.visibility</p:attrName>
                                        </p:attrNameLst>
                                      </p:cBhvr>
                                      <p:to>
                                        <p:strVal val="visible"/>
                                      </p:to>
                                    </p:set>
                                    <p:anim calcmode="lin" valueType="num">
                                      <p:cBhvr additive="base">
                                        <p:cTn id="7" dur="750" fill="hold"/>
                                        <p:tgtEl>
                                          <p:spTgt spid="3142"/>
                                        </p:tgtEl>
                                        <p:attrNameLst>
                                          <p:attrName>ppt_x</p:attrName>
                                        </p:attrNameLst>
                                      </p:cBhvr>
                                      <p:tavLst>
                                        <p:tav tm="0">
                                          <p:val>
                                            <p:strVal val="1+#ppt_w/2"/>
                                          </p:val>
                                        </p:tav>
                                        <p:tav tm="100000">
                                          <p:val>
                                            <p:strVal val="#ppt_x"/>
                                          </p:val>
                                        </p:tav>
                                      </p:tavLst>
                                    </p:anim>
                                    <p:anim calcmode="lin" valueType="num">
                                      <p:cBhvr additive="base">
                                        <p:cTn id="8" dur="750" fill="hold"/>
                                        <p:tgtEl>
                                          <p:spTgt spid="314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3152"/>
                                        </p:tgtEl>
                                        <p:attrNameLst>
                                          <p:attrName>style.visibility</p:attrName>
                                        </p:attrNameLst>
                                      </p:cBhvr>
                                      <p:to>
                                        <p:strVal val="visible"/>
                                      </p:to>
                                    </p:set>
                                    <p:anim calcmode="lin" valueType="num">
                                      <p:cBhvr additive="base">
                                        <p:cTn id="11" dur="750" fill="hold"/>
                                        <p:tgtEl>
                                          <p:spTgt spid="3152"/>
                                        </p:tgtEl>
                                        <p:attrNameLst>
                                          <p:attrName>ppt_x</p:attrName>
                                        </p:attrNameLst>
                                      </p:cBhvr>
                                      <p:tavLst>
                                        <p:tav tm="0">
                                          <p:val>
                                            <p:strVal val="1+#ppt_w/2"/>
                                          </p:val>
                                        </p:tav>
                                        <p:tav tm="100000">
                                          <p:val>
                                            <p:strVal val="#ppt_x"/>
                                          </p:val>
                                        </p:tav>
                                      </p:tavLst>
                                    </p:anim>
                                    <p:anim calcmode="lin" valueType="num">
                                      <p:cBhvr additive="base">
                                        <p:cTn id="12" dur="750" fill="hold"/>
                                        <p:tgtEl>
                                          <p:spTgt spid="315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950"/>
                                  </p:stCondLst>
                                  <p:childTnLst>
                                    <p:set>
                                      <p:cBhvr>
                                        <p:cTn id="14" dur="1" fill="hold">
                                          <p:stCondLst>
                                            <p:cond delay="0"/>
                                          </p:stCondLst>
                                        </p:cTn>
                                        <p:tgtEl>
                                          <p:spTgt spid="3149"/>
                                        </p:tgtEl>
                                        <p:attrNameLst>
                                          <p:attrName>style.visibility</p:attrName>
                                        </p:attrNameLst>
                                      </p:cBhvr>
                                      <p:to>
                                        <p:strVal val="visible"/>
                                      </p:to>
                                    </p:set>
                                    <p:anim calcmode="lin" valueType="num">
                                      <p:cBhvr additive="base">
                                        <p:cTn id="15" dur="500" fill="hold"/>
                                        <p:tgtEl>
                                          <p:spTgt spid="3149"/>
                                        </p:tgtEl>
                                        <p:attrNameLst>
                                          <p:attrName>ppt_x</p:attrName>
                                        </p:attrNameLst>
                                      </p:cBhvr>
                                      <p:tavLst>
                                        <p:tav tm="0">
                                          <p:val>
                                            <p:strVal val="0-#ppt_w/2"/>
                                          </p:val>
                                        </p:tav>
                                        <p:tav tm="100000">
                                          <p:val>
                                            <p:strVal val="#ppt_x"/>
                                          </p:val>
                                        </p:tav>
                                      </p:tavLst>
                                    </p:anim>
                                    <p:anim calcmode="lin" valueType="num">
                                      <p:cBhvr additive="base">
                                        <p:cTn id="16" dur="500" fill="hold"/>
                                        <p:tgtEl>
                                          <p:spTgt spid="314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750"/>
                                        <p:tgtEl>
                                          <p:spTgt spid="10">
                                            <p:txEl>
                                              <p:pRg st="0" end="0"/>
                                            </p:txEl>
                                          </p:spTgt>
                                        </p:tgtEl>
                                      </p:cBhvr>
                                    </p:animEffect>
                                  </p:childTnLst>
                                </p:cTn>
                              </p:par>
                              <p:par>
                                <p:cTn id="23" presetID="63" presetClass="path" presetSubtype="0" decel="100000" fill="hold" grpId="1" nodeType="withEffect">
                                  <p:stCondLst>
                                    <p:cond delay="100"/>
                                  </p:stCondLst>
                                  <p:childTnLst>
                                    <p:animMotion origin="layout" path="M -2.08333E-7 3.7037E-7 L 0.01654 3.7037E-7 " pathEditMode="relative" rAng="0" ptsTypes="AA">
                                      <p:cBhvr>
                                        <p:cTn id="24" dur="750" spd="-100000" fill="hold"/>
                                        <p:tgtEl>
                                          <p:spTgt spid="10">
                                            <p:txEl>
                                              <p:pRg st="0" end="0"/>
                                            </p:txEl>
                                          </p:spTgt>
                                        </p:tgtEl>
                                        <p:attrNameLst>
                                          <p:attrName>ppt_x</p:attrName>
                                          <p:attrName>ppt_y</p:attrName>
                                        </p:attrNameLst>
                                      </p:cBhvr>
                                      <p:rCtr x="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2" grpId="0" animBg="1"/>
      <p:bldP spid="3142" grpId="0" animBg="1"/>
      <p:bldP spid="3149" grpId="0" animBg="1"/>
      <p:bldP spid="35" grpId="0"/>
      <p:bldP spid="10" grpId="0" build="p"/>
      <p:bldP spid="10"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with Power </a:t>
            </a:r>
            <a:r>
              <a:rPr lang="en-US" sz="3600" dirty="0" smtClean="0">
                <a:solidFill>
                  <a:schemeClr val="tx1"/>
                </a:solidFill>
              </a:rPr>
              <a:t>BI Desktop</a:t>
            </a:r>
            <a:endParaRPr lang="en-US" sz="3600" dirty="0">
              <a:solidFill>
                <a:schemeClr val="tx1"/>
              </a:solidFill>
            </a:endParaRPr>
          </a:p>
        </p:txBody>
      </p:sp>
      <p:sp>
        <p:nvSpPr>
          <p:cNvPr id="3" name="Text Placeholder 2"/>
          <p:cNvSpPr>
            <a:spLocks noGrp="1"/>
          </p:cNvSpPr>
          <p:nvPr>
            <p:ph type="body" sz="quarter" idx="10"/>
          </p:nvPr>
        </p:nvSpPr>
        <p:spPr>
          <a:xfrm>
            <a:off x="2974849" y="1737360"/>
            <a:ext cx="4969616" cy="4632407"/>
          </a:xfrm>
        </p:spPr>
        <p:txBody>
          <a:bodyPr/>
          <a:lstStyle/>
          <a:p>
            <a:pPr>
              <a:lnSpc>
                <a:spcPct val="100000"/>
              </a:lnSpc>
              <a:spcBef>
                <a:spcPts val="600"/>
              </a:spcBef>
              <a:spcAft>
                <a:spcPts val="600"/>
              </a:spcAft>
            </a:pPr>
            <a:r>
              <a:rPr lang="en-GB" sz="2000" dirty="0">
                <a:ln w="3175">
                  <a:noFill/>
                </a:ln>
                <a:solidFill>
                  <a:schemeClr val="tx1"/>
                </a:solidFill>
              </a:rPr>
              <a:t>Acquire and prepare data with extensive query capabilities</a:t>
            </a:r>
          </a:p>
          <a:p>
            <a:pPr>
              <a:lnSpc>
                <a:spcPct val="100000"/>
              </a:lnSpc>
              <a:spcBef>
                <a:spcPts val="600"/>
              </a:spcBef>
              <a:spcAft>
                <a:spcPts val="600"/>
              </a:spcAft>
            </a:pPr>
            <a:r>
              <a:rPr lang="en-US" sz="2000" dirty="0">
                <a:ln w="3175">
                  <a:noFill/>
                </a:ln>
                <a:solidFill>
                  <a:schemeClr val="tx1"/>
                </a:solidFill>
              </a:rPr>
              <a:t>Establish data structure and transform and analyze data</a:t>
            </a:r>
          </a:p>
          <a:p>
            <a:pPr>
              <a:lnSpc>
                <a:spcPct val="100000"/>
              </a:lnSpc>
              <a:spcBef>
                <a:spcPts val="600"/>
              </a:spcBef>
              <a:spcAft>
                <a:spcPts val="600"/>
              </a:spcAft>
            </a:pPr>
            <a:r>
              <a:rPr lang="en-GB" sz="2000" dirty="0">
                <a:ln w="3175">
                  <a:noFill/>
                </a:ln>
                <a:solidFill>
                  <a:schemeClr val="tx1"/>
                </a:solidFill>
              </a:rPr>
              <a:t>Explore data in new ways </a:t>
            </a:r>
            <a:r>
              <a:rPr lang="en-US" sz="2000" dirty="0">
                <a:ln w="3175">
                  <a:noFill/>
                </a:ln>
                <a:solidFill>
                  <a:schemeClr val="tx1"/>
                </a:solidFill>
              </a:rPr>
              <a:t>through a freeform, drag-and-drop canvas</a:t>
            </a:r>
          </a:p>
          <a:p>
            <a:pPr>
              <a:lnSpc>
                <a:spcPct val="100000"/>
              </a:lnSpc>
              <a:spcBef>
                <a:spcPts val="600"/>
              </a:spcBef>
              <a:spcAft>
                <a:spcPts val="600"/>
              </a:spcAft>
            </a:pPr>
            <a:r>
              <a:rPr lang="en-US" sz="2000" dirty="0">
                <a:ln w="3175">
                  <a:noFill/>
                </a:ln>
                <a:solidFill>
                  <a:schemeClr val="tx1"/>
                </a:solidFill>
              </a:rPr>
              <a:t>Author reports with a broad range of modern data visualizations</a:t>
            </a:r>
          </a:p>
          <a:p>
            <a:pPr>
              <a:lnSpc>
                <a:spcPct val="100000"/>
              </a:lnSpc>
              <a:spcBef>
                <a:spcPts val="600"/>
              </a:spcBef>
              <a:spcAft>
                <a:spcPts val="600"/>
              </a:spcAft>
            </a:pPr>
            <a:r>
              <a:rPr lang="en-US" sz="2000" dirty="0">
                <a:ln w="3175">
                  <a:noFill/>
                </a:ln>
                <a:solidFill>
                  <a:schemeClr val="tx1"/>
                </a:solidFill>
              </a:rPr>
              <a:t>Publish interactive reports </a:t>
            </a:r>
            <a:r>
              <a:rPr lang="en-US" sz="2000" dirty="0" smtClean="0">
                <a:ln w="3175">
                  <a:noFill/>
                </a:ln>
                <a:solidFill>
                  <a:schemeClr val="tx1"/>
                </a:solidFill>
              </a:rPr>
              <a:t>to Power BI</a:t>
            </a:r>
            <a:endParaRPr lang="en-US" sz="2000" dirty="0">
              <a:ln w="3175">
                <a:noFill/>
              </a:ln>
              <a:solidFill>
                <a:schemeClr val="tx1"/>
              </a:solidFill>
            </a:endParaRPr>
          </a:p>
        </p:txBody>
      </p:sp>
      <p:sp>
        <p:nvSpPr>
          <p:cNvPr id="24" name="Rectangle 23"/>
          <p:cNvSpPr/>
          <p:nvPr/>
        </p:nvSpPr>
        <p:spPr>
          <a:xfrm>
            <a:off x="7944465" y="4315189"/>
            <a:ext cx="3790335" cy="646331"/>
          </a:xfrm>
          <a:prstGeom prst="rect">
            <a:avLst/>
          </a:prstGeom>
        </p:spPr>
        <p:txBody>
          <a:bodyPr wrap="square">
            <a:spAutoFit/>
          </a:bodyPr>
          <a:lstStyle/>
          <a:p>
            <a:r>
              <a:rPr lang="en-US" sz="1200" i="1" dirty="0" smtClean="0">
                <a:solidFill>
                  <a:srgbClr val="000000"/>
                </a:solidFill>
              </a:rPr>
              <a:t>Available as a free, downloadable desktop companion to the Power BI service, </a:t>
            </a:r>
            <a:r>
              <a:rPr lang="en-US" sz="1200" b="1" i="1" dirty="0">
                <a:solidFill>
                  <a:srgbClr val="000000"/>
                </a:solidFill>
              </a:rPr>
              <a:t>Power BI </a:t>
            </a:r>
            <a:r>
              <a:rPr lang="en-US" sz="1200" b="1" i="1" dirty="0" smtClean="0">
                <a:solidFill>
                  <a:srgbClr val="000000"/>
                </a:solidFill>
              </a:rPr>
              <a:t>Desktop is a visual data exploration and reporting tool</a:t>
            </a:r>
            <a:endParaRPr lang="en-US" sz="1200" i="1" dirty="0">
              <a:solidFill>
                <a:srgbClr val="000000"/>
              </a:solidFill>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Share &amp;</a:t>
            </a:r>
          </a:p>
          <a:p>
            <a:pPr algn="ctr" defTabSz="932472" fontAlgn="base">
              <a:spcBef>
                <a:spcPct val="0"/>
              </a:spcBef>
              <a:spcAft>
                <a:spcPct val="0"/>
              </a:spcAft>
            </a:pPr>
            <a:r>
              <a:rPr lang="en-US" sz="1400" b="1" dirty="0">
                <a:solidFill>
                  <a:srgbClr val="000000"/>
                </a:solidFill>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r>
              <a:rPr lang="en-US" sz="1400" b="1" dirty="0">
                <a:solidFill>
                  <a:srgbClr val="000000"/>
                </a:solidFill>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4" name="Rectangle 3"/>
          <p:cNvSpPr/>
          <p:nvPr/>
        </p:nvSpPr>
        <p:spPr>
          <a:xfrm>
            <a:off x="1600398" y="2677430"/>
            <a:ext cx="820353" cy="307777"/>
          </a:xfrm>
          <a:prstGeom prst="rect">
            <a:avLst/>
          </a:prstGeom>
        </p:spPr>
        <p:txBody>
          <a:bodyPr wrap="none">
            <a:spAutoFit/>
          </a:bodyPr>
          <a:lstStyle/>
          <a:p>
            <a:pPr algn="ctr"/>
            <a:r>
              <a:rPr lang="en-US" sz="1400" b="1" dirty="0" smtClean="0">
                <a:solidFill>
                  <a:srgbClr val="000000"/>
                </a:solidFill>
                <a:ea typeface="Segoe UI" pitchFamily="34" charset="0"/>
                <a:cs typeface="Segoe UI" pitchFamily="34" charset="0"/>
              </a:rPr>
              <a:t>Explore</a:t>
            </a:r>
            <a:endParaRPr lang="en-US" sz="1600" dirty="0">
              <a:solidFill>
                <a:srgbClr val="000000"/>
              </a:solidFill>
            </a:endParaRPr>
          </a:p>
        </p:txBody>
      </p:sp>
      <p:sp>
        <p:nvSpPr>
          <p:cNvPr id="52" name="Rectangle 51"/>
          <p:cNvSpPr/>
          <p:nvPr/>
        </p:nvSpPr>
        <p:spPr>
          <a:xfrm>
            <a:off x="509174" y="1475232"/>
            <a:ext cx="838756" cy="307777"/>
          </a:xfrm>
          <a:prstGeom prst="rect">
            <a:avLst/>
          </a:prstGeom>
        </p:spPr>
        <p:txBody>
          <a:bodyPr wrap="none">
            <a:spAutoFit/>
          </a:bodyPr>
          <a:lstStyle/>
          <a:p>
            <a:r>
              <a:rPr lang="en-US" sz="1400" b="1" dirty="0" smtClean="0">
                <a:solidFill>
                  <a:srgbClr val="000000"/>
                </a:solidFill>
                <a:ea typeface="Segoe UI" pitchFamily="34" charset="0"/>
                <a:cs typeface="Segoe UI" pitchFamily="34" charset="0"/>
              </a:rPr>
              <a:t>Prepare</a:t>
            </a:r>
            <a:endParaRPr lang="en-US" sz="1400" dirty="0">
              <a:solidFill>
                <a:srgbClr val="000000"/>
              </a:solidFill>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5357" y="1943916"/>
            <a:ext cx="4114800" cy="2175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545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able 3"/>
          <p:cNvGraphicFramePr>
            <a:graphicFrameLocks noGrp="1"/>
          </p:cNvGraphicFramePr>
          <p:nvPr>
            <p:extLst>
              <p:ext uri="{D42A27DB-BD31-4B8C-83A1-F6EECF244321}">
                <p14:modId xmlns:p14="http://schemas.microsoft.com/office/powerpoint/2010/main" val="1454539898"/>
              </p:ext>
            </p:extLst>
          </p:nvPr>
        </p:nvGraphicFramePr>
        <p:xfrm>
          <a:off x="3237276" y="3601008"/>
          <a:ext cx="7361440" cy="2985088"/>
        </p:xfrm>
        <a:graphic>
          <a:graphicData uri="http://schemas.openxmlformats.org/drawingml/2006/table">
            <a:tbl>
              <a:tblPr firstRow="1" bandRow="1">
                <a:tableStyleId>{7E9639D4-E3E2-4D34-9284-5A2195B3D0D7}</a:tableStyleId>
              </a:tblPr>
              <a:tblGrid>
                <a:gridCol w="776923">
                  <a:extLst>
                    <a:ext uri="{9D8B030D-6E8A-4147-A177-3AD203B41FA5}">
                      <a16:colId xmlns:a16="http://schemas.microsoft.com/office/drawing/2014/main" val="20000"/>
                    </a:ext>
                  </a:extLst>
                </a:gridCol>
                <a:gridCol w="1577223">
                  <a:extLst>
                    <a:ext uri="{9D8B030D-6E8A-4147-A177-3AD203B41FA5}">
                      <a16:colId xmlns:a16="http://schemas.microsoft.com/office/drawing/2014/main" val="20001"/>
                    </a:ext>
                  </a:extLst>
                </a:gridCol>
                <a:gridCol w="1694498">
                  <a:extLst>
                    <a:ext uri="{9D8B030D-6E8A-4147-A177-3AD203B41FA5}">
                      <a16:colId xmlns:a16="http://schemas.microsoft.com/office/drawing/2014/main" val="20002"/>
                    </a:ext>
                  </a:extLst>
                </a:gridCol>
                <a:gridCol w="1757998">
                  <a:extLst>
                    <a:ext uri="{9D8B030D-6E8A-4147-A177-3AD203B41FA5}">
                      <a16:colId xmlns:a16="http://schemas.microsoft.com/office/drawing/2014/main" val="20003"/>
                    </a:ext>
                  </a:extLst>
                </a:gridCol>
                <a:gridCol w="1554798">
                  <a:extLst>
                    <a:ext uri="{9D8B030D-6E8A-4147-A177-3AD203B41FA5}">
                      <a16:colId xmlns:a16="http://schemas.microsoft.com/office/drawing/2014/main" val="20004"/>
                    </a:ext>
                  </a:extLst>
                </a:gridCol>
              </a:tblGrid>
              <a:tr h="331235">
                <a:tc>
                  <a:txBody>
                    <a:bodyPr/>
                    <a:lstStyle/>
                    <a:p>
                      <a:pPr algn="l"/>
                      <a:r>
                        <a:rPr lang="en-US" sz="1200" dirty="0" smtClean="0"/>
                        <a:t>File</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smtClean="0"/>
                        <a:t>Database </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smtClean="0"/>
                        <a:t>Azure</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l"/>
                      <a:r>
                        <a:rPr lang="en-US" sz="1200" dirty="0" smtClean="0"/>
                        <a:t>Other</a:t>
                      </a:r>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200" b="0" dirty="0">
                        <a:solidFill>
                          <a:schemeClr val="tx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53853">
                <a:tc>
                  <a:txBody>
                    <a:bodyPr/>
                    <a:lstStyle/>
                    <a:p>
                      <a:pPr marL="166688" indent="-166688">
                        <a:buFont typeface="Arial" panose="020B0604020202020204" pitchFamily="34" charset="0"/>
                        <a:buChar char="•"/>
                      </a:pPr>
                      <a:r>
                        <a:rPr lang="en-US" sz="1100" dirty="0" smtClean="0"/>
                        <a:t>Excel</a:t>
                      </a:r>
                    </a:p>
                    <a:p>
                      <a:pPr marL="166688" indent="-166688">
                        <a:buFont typeface="Arial" panose="020B0604020202020204" pitchFamily="34" charset="0"/>
                        <a:buChar char="•"/>
                      </a:pPr>
                      <a:r>
                        <a:rPr lang="en-US" sz="1100" dirty="0" smtClean="0"/>
                        <a:t>CSV</a:t>
                      </a:r>
                    </a:p>
                    <a:p>
                      <a:pPr marL="166688" indent="-166688">
                        <a:buFont typeface="Arial" panose="020B0604020202020204" pitchFamily="34" charset="0"/>
                        <a:buChar char="•"/>
                      </a:pPr>
                      <a:r>
                        <a:rPr lang="en-US" sz="1100" dirty="0" smtClean="0"/>
                        <a:t>XML</a:t>
                      </a:r>
                    </a:p>
                    <a:p>
                      <a:pPr marL="166688" indent="-166688">
                        <a:buFont typeface="Arial" panose="020B0604020202020204" pitchFamily="34" charset="0"/>
                        <a:buChar char="•"/>
                      </a:pPr>
                      <a:r>
                        <a:rPr lang="en-US" sz="1100" dirty="0" smtClean="0"/>
                        <a:t>Text</a:t>
                      </a:r>
                    </a:p>
                    <a:p>
                      <a:pPr marL="166688" indent="-166688">
                        <a:buFont typeface="Arial" panose="020B0604020202020204" pitchFamily="34" charset="0"/>
                        <a:buChar char="•"/>
                      </a:pPr>
                      <a:r>
                        <a:rPr lang="en-US" sz="1100" dirty="0" smtClean="0"/>
                        <a:t>Folder</a:t>
                      </a:r>
                      <a:endParaRPr lang="en-US" sz="1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SQL Server</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Direct Query for SQL Server</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Access</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SQL Server Analysis Services</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Oracle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IBM DB2</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MySQL</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PostgreSQL</a:t>
                      </a:r>
                    </a:p>
                    <a:p>
                      <a:pPr marL="166688" lvl="0" indent="-166688" algn="l" defTabSz="914367" rtl="0" eaLnBrk="1" latinLnBrk="0" hangingPunct="1">
                        <a:buFont typeface="Arial" panose="020B0604020202020204" pitchFamily="34" charset="0"/>
                        <a:buChar char="•"/>
                      </a:pPr>
                      <a:r>
                        <a:rPr lang="en-US" sz="1100" kern="1200" dirty="0" smtClean="0"/>
                        <a:t>Sybase</a:t>
                      </a:r>
                    </a:p>
                    <a:p>
                      <a:pPr marL="166688" lvl="0" indent="-166688" algn="l" defTabSz="914367" rtl="0" eaLnBrk="1" latinLnBrk="0" hangingPunct="1">
                        <a:buFont typeface="Arial" panose="020B0604020202020204" pitchFamily="34" charset="0"/>
                        <a:buChar char="•"/>
                      </a:pPr>
                      <a:r>
                        <a:rPr lang="en-US" sz="1100" kern="1200" dirty="0" smtClean="0"/>
                        <a:t>Teradata</a:t>
                      </a:r>
                      <a:endParaRPr lang="en-US" sz="110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SQL Database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Direct Query for SQL Database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SQL Data Warehouse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Marketplace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HDInsight</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Blob Storage</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Table Storage</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tx1"/>
                          </a:solidFill>
                          <a:latin typeface="+mn-lt"/>
                          <a:ea typeface="+mn-ea"/>
                          <a:cs typeface="+mn-cs"/>
                        </a:rPr>
                        <a:t>HDInsight Spark</a:t>
                      </a:r>
                    </a:p>
                    <a:p>
                      <a:pPr marL="166688" marR="0" lvl="0" indent="-1666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err="1" smtClean="0">
                          <a:solidFill>
                            <a:schemeClr val="tx1"/>
                          </a:solidFill>
                          <a:latin typeface="+mn-lt"/>
                          <a:ea typeface="+mn-ea"/>
                          <a:cs typeface="+mn-cs"/>
                        </a:rPr>
                        <a:t>DocumentDB</a:t>
                      </a:r>
                      <a:endParaRPr lang="en-US" sz="110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Web</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SharePoint List</a:t>
                      </a:r>
                    </a:p>
                    <a:p>
                      <a:pPr marL="166688" lvl="0" indent="-166688" algn="l" defTabSz="914367" rtl="0" eaLnBrk="1" latinLnBrk="0" hangingPunct="1">
                        <a:buFont typeface="Arial" panose="020B0604020202020204" pitchFamily="34" charset="0"/>
                        <a:buChar char="•"/>
                      </a:pPr>
                      <a:r>
                        <a:rPr lang="en-US" sz="1100" b="0" kern="1200" dirty="0" err="1" smtClean="0">
                          <a:solidFill>
                            <a:schemeClr val="tx1"/>
                          </a:solidFill>
                          <a:latin typeface="+mn-lt"/>
                          <a:ea typeface="+mn-ea"/>
                          <a:cs typeface="+mn-cs"/>
                        </a:rPr>
                        <a:t>Odata</a:t>
                      </a:r>
                      <a:r>
                        <a:rPr lang="en-US" sz="1100" b="0" kern="1200" dirty="0" smtClean="0">
                          <a:solidFill>
                            <a:schemeClr val="tx1"/>
                          </a:solidFill>
                          <a:latin typeface="+mn-lt"/>
                          <a:ea typeface="+mn-ea"/>
                          <a:cs typeface="+mn-cs"/>
                        </a:rPr>
                        <a:t> Feed</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Hadoop File (HDFS)</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Active Directory </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Microsoft Exchange</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Dynamics CRM Online</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Facebook </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Google Analytics</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Salesforce Objects</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Salesforce Reports</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ODBC</a:t>
                      </a:r>
                    </a:p>
                    <a:p>
                      <a:pPr marL="166688" lvl="0" indent="-166688" algn="l" defTabSz="914367" rtl="0" eaLnBrk="1" latinLnBrk="0" hangingPunct="1">
                        <a:buFont typeface="Arial" panose="020B0604020202020204" pitchFamily="34" charset="0"/>
                        <a:buChar char="•"/>
                      </a:pPr>
                      <a:r>
                        <a:rPr lang="en-US" sz="1100" b="0" kern="1200" dirty="0" err="1" smtClean="0">
                          <a:solidFill>
                            <a:schemeClr val="tx1"/>
                          </a:solidFill>
                          <a:latin typeface="+mn-lt"/>
                          <a:ea typeface="+mn-ea"/>
                          <a:cs typeface="+mn-cs"/>
                        </a:rPr>
                        <a:t>appFigures</a:t>
                      </a:r>
                      <a:endParaRPr lang="en-US" sz="1100" b="0" kern="1200" dirty="0" smtClean="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GitHub</a:t>
                      </a:r>
                    </a:p>
                    <a:p>
                      <a:pPr marL="166688" lvl="0" indent="-166688" algn="l" defTabSz="914367" rtl="0" eaLnBrk="1" latinLnBrk="0" hangingPunct="1">
                        <a:buFont typeface="Arial" panose="020B0604020202020204" pitchFamily="34" charset="0"/>
                        <a:buChar char="•"/>
                      </a:pPr>
                      <a:r>
                        <a:rPr lang="en-US" sz="1100" b="0" kern="1200" dirty="0" smtClean="0">
                          <a:solidFill>
                            <a:schemeClr val="tx1"/>
                          </a:solidFill>
                          <a:latin typeface="+mn-lt"/>
                          <a:ea typeface="+mn-ea"/>
                          <a:cs typeface="+mn-cs"/>
                        </a:rPr>
                        <a:t>QuickBooks</a:t>
                      </a:r>
                      <a:r>
                        <a:rPr lang="en-US" sz="1100" b="0" kern="1200" baseline="0" dirty="0" smtClean="0">
                          <a:solidFill>
                            <a:schemeClr val="tx1"/>
                          </a:solidFill>
                          <a:latin typeface="+mn-lt"/>
                          <a:ea typeface="+mn-ea"/>
                          <a:cs typeface="+mn-cs"/>
                        </a:rPr>
                        <a:t> Online</a:t>
                      </a:r>
                      <a:endParaRPr lang="en-US" sz="11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66688" lvl="0" indent="-166688" algn="l" defTabSz="914367" rtl="0" eaLnBrk="1" latinLnBrk="0" hangingPunct="1">
                        <a:buFont typeface="Arial" panose="020B0604020202020204" pitchFamily="34" charset="0"/>
                        <a:buChar char="•"/>
                      </a:pPr>
                      <a:r>
                        <a:rPr lang="en-US" sz="1100" kern="1200" dirty="0" err="1" smtClean="0">
                          <a:solidFill>
                            <a:schemeClr val="tx1"/>
                          </a:solidFill>
                          <a:latin typeface="+mn-lt"/>
                          <a:ea typeface="+mn-ea"/>
                          <a:cs typeface="+mn-cs"/>
                        </a:rPr>
                        <a:t>SweetIQ</a:t>
                      </a:r>
                      <a:endParaRPr lang="en-US" sz="1100" kern="1200" dirty="0" smtClean="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smtClean="0">
                          <a:solidFill>
                            <a:schemeClr val="tx1"/>
                          </a:solidFill>
                          <a:latin typeface="+mn-lt"/>
                          <a:ea typeface="+mn-ea"/>
                          <a:cs typeface="+mn-cs"/>
                        </a:rPr>
                        <a:t>Twilio</a:t>
                      </a:r>
                      <a:endParaRPr lang="en-US" sz="1100" kern="1200" dirty="0" smtClean="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err="1" smtClean="0">
                          <a:solidFill>
                            <a:schemeClr val="tx1"/>
                          </a:solidFill>
                          <a:latin typeface="+mn-lt"/>
                          <a:ea typeface="+mn-ea"/>
                          <a:cs typeface="+mn-cs"/>
                        </a:rPr>
                        <a:t>Zendesk</a:t>
                      </a:r>
                      <a:endParaRPr lang="en-US" sz="1100" kern="1200" dirty="0" smtClean="0">
                        <a:solidFill>
                          <a:schemeClr val="tx1"/>
                        </a:solidFill>
                        <a:latin typeface="+mn-lt"/>
                        <a:ea typeface="+mn-ea"/>
                        <a:cs typeface="+mn-cs"/>
                      </a:endParaRP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Spark</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Blank Query</a:t>
                      </a:r>
                    </a:p>
                    <a:p>
                      <a:pPr marL="166688" lvl="0" indent="-166688" algn="l" defTabSz="914367" rtl="0" eaLnBrk="1" latinLnBrk="0" hangingPunct="1">
                        <a:buFont typeface="Arial" panose="020B0604020202020204" pitchFamily="34" charset="0"/>
                        <a:buChar char="•"/>
                      </a:pPr>
                      <a:r>
                        <a:rPr lang="en-US" sz="1100" kern="1200" dirty="0" smtClean="0">
                          <a:solidFill>
                            <a:schemeClr val="tx1"/>
                          </a:solidFill>
                          <a:latin typeface="+mn-lt"/>
                          <a:ea typeface="+mn-ea"/>
                          <a:cs typeface="+mn-cs"/>
                        </a:rPr>
                        <a:t>Mail Chimp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quarter" idx="10"/>
          </p:nvPr>
        </p:nvSpPr>
        <p:spPr>
          <a:xfrm>
            <a:off x="2929365" y="665151"/>
            <a:ext cx="9217151" cy="2540165"/>
          </a:xfrm>
        </p:spPr>
        <p:txBody>
          <a:bodyPr vert="horz" wrap="square" lIns="182880" tIns="146304" rIns="182880" bIns="146304" rtlCol="0">
            <a:noAutofit/>
          </a:bodyPr>
          <a:lstStyle/>
          <a:p>
            <a:pPr marL="342900" indent="-342900" defTabSz="914400" fontAlgn="base">
              <a:lnSpc>
                <a:spcPct val="100000"/>
              </a:lnSpc>
              <a:spcBef>
                <a:spcPts val="0"/>
              </a:spcBef>
              <a:spcAft>
                <a:spcPts val="3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Use Query functionality to connect to data from a variety of sources beyond those available from powerbi.com</a:t>
            </a:r>
          </a:p>
          <a:p>
            <a:pPr marL="342900" indent="-342900" defTabSz="914400" fontAlgn="base">
              <a:lnSpc>
                <a:spcPct val="100000"/>
              </a:lnSpc>
              <a:spcBef>
                <a:spcPts val="0"/>
              </a:spcBef>
              <a:spcAft>
                <a:spcPts val="300"/>
              </a:spcAft>
              <a:buFont typeface="Symbol" panose="05050102010706020507" pitchFamily="18" charset="2"/>
              <a:buChar char=""/>
            </a:pPr>
            <a:r>
              <a:rPr lang="en-GB" sz="1800" dirty="0">
                <a:solidFill>
                  <a:schemeClr val="tx1"/>
                </a:solidFill>
                <a:ea typeface="Calibri" panose="020F0502020204030204" pitchFamily="34" charset="0"/>
                <a:cs typeface="Times New Roman" panose="02020603050405020304" pitchFamily="18" charset="0"/>
              </a:rPr>
              <a:t>Navigate data quickly with in-memory processing that optimizes performance </a:t>
            </a:r>
          </a:p>
          <a:p>
            <a:pPr marL="342900" indent="-342900" defTabSz="914400" fontAlgn="base">
              <a:lnSpc>
                <a:spcPct val="100000"/>
              </a:lnSpc>
              <a:spcBef>
                <a:spcPts val="0"/>
              </a:spcBef>
              <a:spcAft>
                <a:spcPts val="300"/>
              </a:spcAft>
              <a:buFont typeface="Symbol" panose="05050102010706020507" pitchFamily="18" charset="2"/>
              <a:buChar char=""/>
            </a:pPr>
            <a:r>
              <a:rPr lang="en-GB" sz="1800" dirty="0">
                <a:solidFill>
                  <a:schemeClr val="tx1"/>
                </a:solidFill>
                <a:ea typeface="Calibri" panose="020F0502020204030204" pitchFamily="34" charset="0"/>
                <a:cs typeface="Times New Roman" panose="02020603050405020304" pitchFamily="18" charset="0"/>
              </a:rPr>
              <a:t>Pare down datasets to only what’s needed by editing queries before data </a:t>
            </a:r>
            <a:r>
              <a:rPr lang="en-GB" sz="1800" dirty="0" smtClean="0">
                <a:solidFill>
                  <a:schemeClr val="tx1"/>
                </a:solidFill>
                <a:ea typeface="Calibri" panose="020F0502020204030204" pitchFamily="34" charset="0"/>
                <a:cs typeface="Times New Roman" panose="02020603050405020304" pitchFamily="18" charset="0"/>
              </a:rPr>
              <a:t>loading</a:t>
            </a:r>
          </a:p>
          <a:p>
            <a:pPr marL="342900" indent="-342900" defTabSz="914400" fontAlgn="base">
              <a:lnSpc>
                <a:spcPct val="100000"/>
              </a:lnSpc>
              <a:spcBef>
                <a:spcPts val="0"/>
              </a:spcBef>
              <a:spcAft>
                <a:spcPts val="300"/>
              </a:spcAft>
              <a:buFont typeface="Symbol" panose="05050102010706020507" pitchFamily="18" charset="2"/>
              <a:buChar char=""/>
            </a:pPr>
            <a:r>
              <a:rPr lang="en-US" sz="1800" dirty="0">
                <a:solidFill>
                  <a:schemeClr val="tx1"/>
                </a:solidFill>
                <a:ea typeface="Calibri" panose="020F0502020204030204" pitchFamily="34" charset="0"/>
                <a:cs typeface="Times New Roman" panose="02020603050405020304" pitchFamily="18" charset="0"/>
              </a:rPr>
              <a:t>Ability to automatically find related tables when connecting to database sources</a:t>
            </a:r>
          </a:p>
        </p:txBody>
      </p:sp>
      <p:sp>
        <p:nvSpPr>
          <p:cNvPr id="52" name="Rectangle 3"/>
          <p:cNvSpPr/>
          <p:nvPr/>
        </p:nvSpPr>
        <p:spPr bwMode="auto">
          <a:xfrm>
            <a:off x="3143169" y="3029197"/>
            <a:ext cx="8105312" cy="444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i="1" dirty="0" smtClean="0">
                <a:solidFill>
                  <a:schemeClr val="tx1"/>
                </a:solidFill>
                <a:latin typeface="+mj-lt"/>
              </a:rPr>
              <a:t>Data sources available through Power BI Desktop</a:t>
            </a:r>
            <a:endParaRPr lang="en-US" sz="2000" i="1" dirty="0">
              <a:solidFill>
                <a:schemeClr val="tx1"/>
              </a:solidFill>
              <a:latin typeface="+mj-lt"/>
            </a:endParaRPr>
          </a:p>
        </p:txBody>
      </p:sp>
      <p:grpSp>
        <p:nvGrpSpPr>
          <p:cNvPr id="4" name="Group 3"/>
          <p:cNvGrpSpPr/>
          <p:nvPr/>
        </p:nvGrpSpPr>
        <p:grpSpPr>
          <a:xfrm>
            <a:off x="-11149" y="0"/>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t>
              </a:r>
              <a:r>
                <a:rPr lang="en-US" sz="1400" b="1" dirty="0" smtClean="0">
                  <a:ea typeface="Segoe UI" pitchFamily="34" charset="0"/>
                  <a:cs typeface="Segoe UI" pitchFamily="34" charset="0"/>
                </a:rPr>
                <a:t>&amp;</a:t>
              </a:r>
            </a:p>
            <a:p>
              <a:pPr algn="ctr" defTabSz="932472" fontAlgn="base">
                <a:spcBef>
                  <a:spcPct val="0"/>
                </a:spcBef>
                <a:spcAft>
                  <a:spcPct val="0"/>
                </a:spcAft>
              </a:pPr>
              <a:r>
                <a:rPr lang="en-US" sz="1400" b="1" dirty="0" smtClean="0">
                  <a:ea typeface="Segoe UI" pitchFamily="34" charset="0"/>
                  <a:cs typeface="Segoe UI" pitchFamily="34" charset="0"/>
                </a:rPr>
                <a:t>collaborate </a:t>
              </a:r>
              <a:endParaRPr lang="en-US" sz="1400" b="1" dirty="0">
                <a:ea typeface="Segoe UI" pitchFamily="34" charset="0"/>
                <a:cs typeface="Segoe UI" pitchFamily="34" charset="0"/>
              </a:endParaRPr>
            </a:p>
          </p:txBody>
        </p:sp>
        <p:grpSp>
          <p:nvGrpSpPr>
            <p:cNvPr id="66" name="Group 38"/>
            <p:cNvGrpSpPr>
              <a:grpSpLocks noChangeAspect="1"/>
            </p:cNvGrpSpPr>
            <p:nvPr/>
          </p:nvGrpSpPr>
          <p:grpSpPr>
            <a:xfrm>
              <a:off x="676996" y="3930692"/>
              <a:ext cx="383905" cy="351536"/>
              <a:chOff x="4363684" y="5330386"/>
              <a:chExt cx="1409956" cy="1291077"/>
            </a:xfrm>
            <a:solidFill>
              <a:srgbClr val="217346"/>
            </a:solidFill>
          </p:grpSpPr>
          <p:sp>
            <p:nvSpPr>
              <p:cNvPr id="67"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68"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69"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8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86" name="Group 85"/>
            <p:cNvGrpSpPr/>
            <p:nvPr/>
          </p:nvGrpSpPr>
          <p:grpSpPr>
            <a:xfrm>
              <a:off x="1264851" y="3482890"/>
              <a:ext cx="292254" cy="354906"/>
              <a:chOff x="1296521" y="3253388"/>
              <a:chExt cx="292254" cy="354906"/>
            </a:xfrm>
            <a:solidFill>
              <a:srgbClr val="F2C812"/>
            </a:solidFill>
          </p:grpSpPr>
          <p:sp>
            <p:nvSpPr>
              <p:cNvPr id="87" name="Isosceles Triangle 8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Isosceles Triangle 8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Isosceles Triangle 8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rot="15940603">
              <a:off x="1334576" y="2204404"/>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rot="16043978">
              <a:off x="1317220" y="4717577"/>
              <a:ext cx="292254" cy="354906"/>
              <a:chOff x="1296521" y="3253388"/>
              <a:chExt cx="292254" cy="354906"/>
            </a:xfrm>
            <a:solidFill>
              <a:srgbClr val="F2C812"/>
            </a:solidFill>
          </p:grpSpPr>
          <p:sp>
            <p:nvSpPr>
              <p:cNvPr id="95" name="Isosceles Triangle 9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8"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99"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ysClr val="windowText" lastClr="000000"/>
                </a:solidFill>
              </a:endParaRPr>
            </a:p>
          </p:txBody>
        </p:sp>
        <p:sp>
          <p:nvSpPr>
            <p:cNvPr id="100" name="Rectangle 99"/>
            <p:cNvSpPr/>
            <p:nvPr/>
          </p:nvSpPr>
          <p:spPr>
            <a:xfrm>
              <a:off x="1600398" y="2677430"/>
              <a:ext cx="820353" cy="307777"/>
            </a:xfrm>
            <a:prstGeom prst="rect">
              <a:avLst/>
            </a:prstGeom>
          </p:spPr>
          <p:txBody>
            <a:bodyPr wrap="none">
              <a:spAutoFit/>
            </a:bodyPr>
            <a:lstStyle/>
            <a:p>
              <a:pPr algn="ctr"/>
              <a:r>
                <a:rPr lang="en-US" sz="1400" b="1" dirty="0" smtClean="0">
                  <a:ea typeface="Segoe UI" pitchFamily="34" charset="0"/>
                  <a:cs typeface="Segoe UI" pitchFamily="34" charset="0"/>
                </a:rPr>
                <a:t>Explore</a:t>
              </a:r>
              <a:endParaRPr lang="en-US" sz="1600" dirty="0"/>
            </a:p>
          </p:txBody>
        </p:sp>
        <p:sp>
          <p:nvSpPr>
            <p:cNvPr id="101" name="Rectangle 100"/>
            <p:cNvSpPr/>
            <p:nvPr/>
          </p:nvSpPr>
          <p:spPr>
            <a:xfrm>
              <a:off x="509174" y="1475232"/>
              <a:ext cx="838756" cy="307777"/>
            </a:xfrm>
            <a:prstGeom prst="rect">
              <a:avLst/>
            </a:prstGeom>
          </p:spPr>
          <p:txBody>
            <a:bodyPr wrap="none">
              <a:spAutoFit/>
            </a:bodyPr>
            <a:lstStyle/>
            <a:p>
              <a:r>
                <a:rPr lang="en-US" sz="1400" b="1" dirty="0" smtClean="0">
                  <a:ea typeface="Segoe UI" pitchFamily="34" charset="0"/>
                  <a:cs typeface="Segoe UI" pitchFamily="34" charset="0"/>
                </a:rPr>
                <a:t>Prepare</a:t>
              </a:r>
              <a:endParaRPr lang="en-US" sz="1400" dirty="0"/>
            </a:p>
          </p:txBody>
        </p:sp>
        <p:sp>
          <p:nvSpPr>
            <p:cNvPr id="102" name="Freeform 101"/>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103" name="Freeform 102"/>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104" name="Freeform 103"/>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rot="2745734">
              <a:off x="886688" y="2210975"/>
              <a:ext cx="1598323"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Consolidate data from a broad range of sources</a:t>
            </a:r>
            <a:endParaRPr lang="en-IN" sz="3600" dirty="0">
              <a:solidFill>
                <a:schemeClr val="tx1"/>
              </a:solidFill>
            </a:endParaRPr>
          </a:p>
        </p:txBody>
      </p:sp>
      <p:sp>
        <p:nvSpPr>
          <p:cNvPr id="40" name="TextBox 39"/>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41472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
          <p:cNvSpPr/>
          <p:nvPr/>
        </p:nvSpPr>
        <p:spPr bwMode="auto">
          <a:xfrm>
            <a:off x="8080821" y="2115469"/>
            <a:ext cx="3758756" cy="3832716"/>
          </a:xfrm>
          <a:prstGeom prst="rect">
            <a:avLst/>
          </a:prstGeom>
          <a:no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91440" bIns="143428" numCol="1" spcCol="0" rtlCol="0" fromWordArt="0" anchor="t" anchorCtr="0" forceAA="0" compatLnSpc="1">
            <a:prstTxWarp prst="textNoShape">
              <a:avLst/>
            </a:prstTxWarp>
            <a:noAutofit/>
          </a:bodyPr>
          <a:lstStyle/>
          <a:p>
            <a:pPr marL="280121" lvl="1" indent="-280121" defTabSz="914367">
              <a:spcAft>
                <a:spcPts val="600"/>
              </a:spcAft>
              <a:buFont typeface="Arial" panose="020B0604020202020204" pitchFamily="34" charset="0"/>
              <a:buChar char="•"/>
            </a:pPr>
            <a:r>
              <a:rPr lang="en-US" dirty="0" smtClean="0">
                <a:solidFill>
                  <a:schemeClr val="tx1"/>
                </a:solidFill>
                <a:latin typeface="+mj-lt"/>
              </a:rPr>
              <a:t>Remove </a:t>
            </a:r>
            <a:r>
              <a:rPr lang="en-US" dirty="0">
                <a:solidFill>
                  <a:schemeClr val="tx1"/>
                </a:solidFill>
                <a:latin typeface="+mj-lt"/>
              </a:rPr>
              <a:t>rows </a:t>
            </a:r>
            <a:endParaRPr lang="en-US" dirty="0" smtClean="0">
              <a:solidFill>
                <a:schemeClr val="tx1"/>
              </a:solidFill>
              <a:latin typeface="+mj-lt"/>
            </a:endParaRPr>
          </a:p>
          <a:p>
            <a:pPr marL="280121" lvl="1" indent="-280121" defTabSz="914367">
              <a:spcAft>
                <a:spcPts val="600"/>
              </a:spcAft>
              <a:buFont typeface="Arial" panose="020B0604020202020204" pitchFamily="34" charset="0"/>
              <a:buChar char="•"/>
            </a:pPr>
            <a:r>
              <a:rPr lang="en-US" dirty="0" smtClean="0">
                <a:solidFill>
                  <a:schemeClr val="tx1"/>
                </a:solidFill>
                <a:latin typeface="+mj-lt"/>
              </a:rPr>
              <a:t>Rename/Remove tables and columns</a:t>
            </a:r>
            <a:endParaRPr lang="en-US" dirty="0">
              <a:solidFill>
                <a:schemeClr val="tx1"/>
              </a:solidFill>
              <a:latin typeface="+mj-lt"/>
            </a:endParaRPr>
          </a:p>
          <a:p>
            <a:pPr marL="280121" lvl="1" indent="-280121" defTabSz="914367">
              <a:spcAft>
                <a:spcPts val="600"/>
              </a:spcAft>
              <a:buFont typeface="Arial" panose="020B0604020202020204" pitchFamily="34" charset="0"/>
              <a:buChar char="•"/>
            </a:pPr>
            <a:r>
              <a:rPr lang="en-US" dirty="0">
                <a:solidFill>
                  <a:schemeClr val="tx1"/>
                </a:solidFill>
                <a:latin typeface="+mj-lt"/>
              </a:rPr>
              <a:t>Change a data type</a:t>
            </a:r>
          </a:p>
          <a:p>
            <a:pPr marL="280121" lvl="1" indent="-280121" defTabSz="914367">
              <a:spcAft>
                <a:spcPts val="600"/>
              </a:spcAft>
              <a:buFont typeface="Arial" panose="020B0604020202020204" pitchFamily="34" charset="0"/>
              <a:buChar char="•"/>
            </a:pPr>
            <a:r>
              <a:rPr lang="en-US" dirty="0">
                <a:solidFill>
                  <a:schemeClr val="tx1"/>
                </a:solidFill>
                <a:latin typeface="+mj-lt"/>
              </a:rPr>
              <a:t>Delete Relationships</a:t>
            </a:r>
          </a:p>
          <a:p>
            <a:pPr marL="280121" lvl="1" indent="-280121" defTabSz="914367">
              <a:spcAft>
                <a:spcPts val="600"/>
              </a:spcAft>
              <a:buFont typeface="Arial" panose="020B0604020202020204" pitchFamily="34" charset="0"/>
              <a:buChar char="•"/>
            </a:pPr>
            <a:r>
              <a:rPr lang="en-US" dirty="0">
                <a:solidFill>
                  <a:schemeClr val="tx1"/>
                </a:solidFill>
                <a:latin typeface="+mj-lt"/>
              </a:rPr>
              <a:t>Pivot columns and group rows</a:t>
            </a:r>
          </a:p>
          <a:p>
            <a:pPr marL="280121" lvl="1" indent="-280121" defTabSz="914367">
              <a:spcAft>
                <a:spcPts val="600"/>
              </a:spcAft>
              <a:buFont typeface="Arial" panose="020B0604020202020204" pitchFamily="34" charset="0"/>
              <a:buChar char="•"/>
            </a:pPr>
            <a:r>
              <a:rPr lang="en-US" dirty="0">
                <a:solidFill>
                  <a:schemeClr val="tx1"/>
                </a:solidFill>
                <a:latin typeface="+mj-lt"/>
              </a:rPr>
              <a:t>Modify a table name</a:t>
            </a:r>
          </a:p>
          <a:p>
            <a:pPr marL="280121" lvl="1" indent="-280121" defTabSz="914367">
              <a:spcAft>
                <a:spcPts val="600"/>
              </a:spcAft>
              <a:buFont typeface="Arial" panose="020B0604020202020204" pitchFamily="34" charset="0"/>
              <a:buChar char="•"/>
            </a:pPr>
            <a:r>
              <a:rPr lang="en-US" dirty="0">
                <a:solidFill>
                  <a:schemeClr val="tx1"/>
                </a:solidFill>
                <a:latin typeface="+mj-lt"/>
              </a:rPr>
              <a:t>Identify and fix errors</a:t>
            </a:r>
          </a:p>
          <a:p>
            <a:pPr marL="280121" indent="-280121" defTabSz="914367">
              <a:spcAft>
                <a:spcPts val="600"/>
              </a:spcAft>
              <a:buFont typeface="Arial" panose="020B0604020202020204" pitchFamily="34" charset="0"/>
              <a:buChar char="•"/>
            </a:pPr>
            <a:r>
              <a:rPr lang="en-GB" dirty="0" smtClean="0">
                <a:solidFill>
                  <a:schemeClr val="tx1"/>
                </a:solidFill>
                <a:latin typeface="+mj-lt"/>
              </a:rPr>
              <a:t>Merge or append queries to combine </a:t>
            </a:r>
            <a:r>
              <a:rPr lang="en-US" dirty="0" smtClean="0">
                <a:solidFill>
                  <a:schemeClr val="tx1"/>
                </a:solidFill>
                <a:latin typeface="+mj-lt"/>
              </a:rPr>
              <a:t>data from multiple queries into a single query</a:t>
            </a:r>
          </a:p>
        </p:txBody>
      </p:sp>
      <p:sp>
        <p:nvSpPr>
          <p:cNvPr id="43" name="Rectangle 5"/>
          <p:cNvSpPr/>
          <p:nvPr/>
        </p:nvSpPr>
        <p:spPr bwMode="auto">
          <a:xfrm>
            <a:off x="8081768" y="1285587"/>
            <a:ext cx="3757808" cy="829882"/>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r>
              <a:rPr lang="en-US" sz="2000" dirty="0">
                <a:solidFill>
                  <a:schemeClr val="tx1"/>
                </a:solidFill>
                <a:latin typeface="+mj-lt"/>
              </a:rPr>
              <a:t>Common </a:t>
            </a:r>
            <a:r>
              <a:rPr lang="en-US" sz="2000" dirty="0" smtClean="0">
                <a:solidFill>
                  <a:schemeClr val="tx1"/>
                </a:solidFill>
                <a:latin typeface="+mj-lt"/>
              </a:rPr>
              <a:t>data-shaping tasks</a:t>
            </a:r>
            <a:endParaRPr lang="en-US" sz="2000" dirty="0">
              <a:solidFill>
                <a:schemeClr val="tx1"/>
              </a:solidFill>
              <a:latin typeface="+mj-lt"/>
            </a:endParaRPr>
          </a:p>
        </p:txBody>
      </p:sp>
      <p:sp>
        <p:nvSpPr>
          <p:cNvPr id="3" name="Text Placeholder 2"/>
          <p:cNvSpPr>
            <a:spLocks noGrp="1"/>
          </p:cNvSpPr>
          <p:nvPr>
            <p:ph type="body" sz="quarter" idx="10"/>
          </p:nvPr>
        </p:nvSpPr>
        <p:spPr>
          <a:xfrm>
            <a:off x="2949831" y="1300684"/>
            <a:ext cx="4969616" cy="4342386"/>
          </a:xfrm>
        </p:spPr>
        <p:txBody>
          <a:bodyPr vert="horz" wrap="square" lIns="182880" tIns="146304" rIns="182880" bIns="146304" rtlCol="0">
            <a:noAutofit/>
          </a:bodyPr>
          <a:lstStyle/>
          <a:p>
            <a:pPr>
              <a:lnSpc>
                <a:spcPct val="100000"/>
              </a:lnSpc>
              <a:spcBef>
                <a:spcPts val="300"/>
              </a:spcBef>
              <a:spcAft>
                <a:spcPts val="600"/>
              </a:spcAft>
            </a:pPr>
            <a:r>
              <a:rPr lang="en-GB" sz="2400" dirty="0">
                <a:ln w="3175">
                  <a:noFill/>
                </a:ln>
                <a:solidFill>
                  <a:schemeClr val="tx1"/>
                </a:solidFill>
              </a:rPr>
              <a:t>Transform </a:t>
            </a:r>
            <a:r>
              <a:rPr lang="en-US" sz="2400" dirty="0">
                <a:ln w="3175">
                  <a:noFill/>
                </a:ln>
                <a:solidFill>
                  <a:schemeClr val="tx1"/>
                </a:solidFill>
              </a:rPr>
              <a:t>data to fit your needs using intuitive UI</a:t>
            </a:r>
          </a:p>
          <a:p>
            <a:pPr marL="692150" lvl="1" indent="-349250">
              <a:lnSpc>
                <a:spcPct val="100000"/>
              </a:lnSpc>
              <a:spcBef>
                <a:spcPts val="300"/>
              </a:spcBef>
              <a:spcAft>
                <a:spcPts val="600"/>
              </a:spcAft>
              <a:buFont typeface="Courier New" panose="02070309020205020404" pitchFamily="49" charset="0"/>
              <a:buChar char="o"/>
            </a:pPr>
            <a:r>
              <a:rPr lang="en-GB" sz="2000" dirty="0">
                <a:solidFill>
                  <a:schemeClr val="tx1"/>
                </a:solidFill>
                <a:ea typeface="Calibri" panose="020F0502020204030204" pitchFamily="34" charset="0"/>
                <a:cs typeface="Times New Roman" panose="02020603050405020304" pitchFamily="18" charset="0"/>
              </a:rPr>
              <a:t>Select data for inclusion </a:t>
            </a:r>
          </a:p>
          <a:p>
            <a:pPr marL="692150" lvl="1" indent="-349250">
              <a:lnSpc>
                <a:spcPct val="100000"/>
              </a:lnSpc>
              <a:spcBef>
                <a:spcPts val="300"/>
              </a:spcBef>
              <a:spcAft>
                <a:spcPts val="600"/>
              </a:spcAft>
              <a:buFont typeface="Courier New" panose="02070309020205020404" pitchFamily="49" charset="0"/>
              <a:buChar char="o"/>
            </a:pPr>
            <a:r>
              <a:rPr lang="en-GB" sz="2000" dirty="0">
                <a:solidFill>
                  <a:schemeClr val="tx1"/>
                </a:solidFill>
                <a:ea typeface="Calibri" panose="020F0502020204030204" pitchFamily="34" charset="0"/>
                <a:cs typeface="Times New Roman" panose="02020603050405020304" pitchFamily="18" charset="0"/>
              </a:rPr>
              <a:t>Cleanse data and remove errors</a:t>
            </a:r>
          </a:p>
          <a:p>
            <a:pPr marL="692150" lvl="1" indent="-349250">
              <a:lnSpc>
                <a:spcPct val="100000"/>
              </a:lnSpc>
              <a:spcBef>
                <a:spcPts val="300"/>
              </a:spcBef>
              <a:spcAft>
                <a:spcPts val="600"/>
              </a:spcAft>
              <a:buFont typeface="Courier New" panose="02070309020205020404" pitchFamily="49" charset="0"/>
              <a:buChar char="o"/>
            </a:pPr>
            <a:r>
              <a:rPr lang="en-GB" sz="2000" dirty="0">
                <a:solidFill>
                  <a:schemeClr val="tx1"/>
                </a:solidFill>
                <a:ea typeface="Calibri" panose="020F0502020204030204" pitchFamily="34" charset="0"/>
                <a:cs typeface="Times New Roman" panose="02020603050405020304" pitchFamily="18" charset="0"/>
              </a:rPr>
              <a:t>Precisely tune the query step sequence: re-order, add, edit or delete steps as needed</a:t>
            </a:r>
          </a:p>
          <a:p>
            <a:pPr marL="692150" lvl="1" indent="-349250">
              <a:lnSpc>
                <a:spcPct val="100000"/>
              </a:lnSpc>
              <a:spcBef>
                <a:spcPts val="300"/>
              </a:spcBef>
              <a:spcAft>
                <a:spcPts val="600"/>
              </a:spcAft>
              <a:buFont typeface="Courier New" panose="02070309020205020404" pitchFamily="49" charset="0"/>
              <a:buChar char="o"/>
            </a:pPr>
            <a:r>
              <a:rPr lang="en-US" sz="2000" dirty="0">
                <a:solidFill>
                  <a:schemeClr val="tx1"/>
                </a:solidFill>
                <a:ea typeface="Calibri" panose="020F0502020204030204" pitchFamily="34" charset="0"/>
                <a:cs typeface="Times New Roman" panose="02020603050405020304" pitchFamily="18" charset="0"/>
              </a:rPr>
              <a:t>Modify data types to support specific calculation </a:t>
            </a:r>
            <a:r>
              <a:rPr lang="en-US" sz="2000" dirty="0" smtClean="0">
                <a:solidFill>
                  <a:schemeClr val="tx1"/>
                </a:solidFill>
                <a:ea typeface="Calibri" panose="020F0502020204030204" pitchFamily="34" charset="0"/>
                <a:cs typeface="Times New Roman" panose="02020603050405020304" pitchFamily="18" charset="0"/>
              </a:rPr>
              <a:t>requirements</a:t>
            </a:r>
            <a:endParaRPr lang="en-GB" sz="2000" dirty="0">
              <a:solidFill>
                <a:schemeClr val="tx1"/>
              </a:solidFill>
              <a:ea typeface="Calibri" panose="020F0502020204030204" pitchFamily="34" charset="0"/>
              <a:cs typeface="Times New Roman" panose="02020603050405020304" pitchFamily="18" charset="0"/>
            </a:endParaRPr>
          </a:p>
          <a:p>
            <a:pPr>
              <a:lnSpc>
                <a:spcPct val="100000"/>
              </a:lnSpc>
              <a:spcBef>
                <a:spcPts val="300"/>
              </a:spcBef>
              <a:spcAft>
                <a:spcPts val="600"/>
              </a:spcAft>
            </a:pPr>
            <a:r>
              <a:rPr lang="en-GB" sz="2400" dirty="0">
                <a:ln w="3175">
                  <a:noFill/>
                </a:ln>
                <a:solidFill>
                  <a:schemeClr val="tx1"/>
                </a:solidFill>
              </a:rPr>
              <a:t>Very powerful for advanced scenarios </a:t>
            </a:r>
            <a:r>
              <a:rPr lang="en-GB" sz="2400" dirty="0" smtClean="0">
                <a:ln w="3175">
                  <a:noFill/>
                </a:ln>
                <a:solidFill>
                  <a:schemeClr val="tx1"/>
                </a:solidFill>
              </a:rPr>
              <a:t>such as Mashups</a:t>
            </a:r>
            <a:endParaRPr lang="en-GB" sz="1679" dirty="0">
              <a:ln w="3175">
                <a:noFill/>
              </a:ln>
              <a:solidFill>
                <a:schemeClr val="tx1"/>
              </a:solidFill>
            </a:endParaRPr>
          </a:p>
        </p:txBody>
      </p:sp>
      <p:sp>
        <p:nvSpPr>
          <p:cNvPr id="7" name="AutoShape 2" descr="Expand"/>
          <p:cNvSpPr>
            <a:spLocks noChangeAspect="1" noChangeArrowheads="1"/>
          </p:cNvSpPr>
          <p:nvPr/>
        </p:nvSpPr>
        <p:spPr bwMode="auto">
          <a:xfrm>
            <a:off x="5629275" y="136525"/>
            <a:ext cx="142875" cy="142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2" y="1"/>
            <a:ext cx="2849058" cy="6858000"/>
            <a:chOff x="2" y="1"/>
            <a:chExt cx="2849058" cy="6858000"/>
          </a:xfrm>
        </p:grpSpPr>
        <p:sp>
          <p:nvSpPr>
            <p:cNvPr id="70" name="Rectangle 69"/>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Share </a:t>
              </a:r>
              <a:r>
                <a:rPr lang="en-US" sz="1400" b="1" dirty="0" smtClean="0">
                  <a:ea typeface="Segoe UI" pitchFamily="34" charset="0"/>
                  <a:cs typeface="Segoe UI" pitchFamily="34" charset="0"/>
                </a:rPr>
                <a:t>&amp;</a:t>
              </a:r>
            </a:p>
            <a:p>
              <a:pPr algn="ctr" defTabSz="932472" fontAlgn="base">
                <a:spcBef>
                  <a:spcPct val="0"/>
                </a:spcBef>
                <a:spcAft>
                  <a:spcPct val="0"/>
                </a:spcAft>
              </a:pPr>
              <a:r>
                <a:rPr lang="en-US" sz="1400" b="1" dirty="0" smtClean="0">
                  <a:ea typeface="Segoe UI" pitchFamily="34" charset="0"/>
                  <a:cs typeface="Segoe UI" pitchFamily="34" charset="0"/>
                </a:rPr>
                <a:t>collaborate </a:t>
              </a:r>
              <a:endParaRPr lang="en-US" sz="1400" b="1" dirty="0">
                <a:ea typeface="Segoe UI" pitchFamily="34" charset="0"/>
                <a:cs typeface="Segoe UI" pitchFamily="34" charset="0"/>
              </a:endParaRPr>
            </a:p>
          </p:txBody>
        </p:sp>
        <p:grpSp>
          <p:nvGrpSpPr>
            <p:cNvPr id="73" name="Group 38"/>
            <p:cNvGrpSpPr>
              <a:grpSpLocks noChangeAspect="1"/>
            </p:cNvGrpSpPr>
            <p:nvPr/>
          </p:nvGrpSpPr>
          <p:grpSpPr>
            <a:xfrm>
              <a:off x="676996" y="3930692"/>
              <a:ext cx="383905" cy="351536"/>
              <a:chOff x="4363684" y="5330386"/>
              <a:chExt cx="1409956" cy="1291077"/>
            </a:xfrm>
            <a:solidFill>
              <a:srgbClr val="217346"/>
            </a:solidFill>
          </p:grpSpPr>
          <p:sp>
            <p:nvSpPr>
              <p:cNvPr id="100"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101"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grpSp>
        <p:sp>
          <p:nvSpPr>
            <p:cNvPr id="74"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r>
                <a:rPr lang="en-US" sz="1400" b="1" dirty="0">
                  <a:ea typeface="Segoe UI" pitchFamily="34" charset="0"/>
                  <a:cs typeface="Segoe UI" pitchFamily="34" charset="0"/>
                </a:rPr>
                <a:t>Report</a:t>
              </a:r>
            </a:p>
          </p:txBody>
        </p:sp>
        <p:sp>
          <p:nvSpPr>
            <p:cNvPr id="75"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algn="ctr" defTabSz="932472" fontAlgn="base">
                <a:spcBef>
                  <a:spcPct val="0"/>
                </a:spcBef>
                <a:spcAft>
                  <a:spcPct val="0"/>
                </a:spcAft>
              </a:pPr>
              <a:endParaRPr lang="en-US" sz="1600" b="1" dirty="0">
                <a:solidFill>
                  <a:srgbClr val="217346"/>
                </a:solidFill>
                <a:ea typeface="Segoe UI" pitchFamily="34" charset="0"/>
                <a:cs typeface="Segoe UI" pitchFamily="34" charset="0"/>
              </a:endParaRPr>
            </a:p>
          </p:txBody>
        </p:sp>
        <p:grpSp>
          <p:nvGrpSpPr>
            <p:cNvPr id="76" name="Group 75"/>
            <p:cNvGrpSpPr/>
            <p:nvPr/>
          </p:nvGrpSpPr>
          <p:grpSpPr>
            <a:xfrm>
              <a:off x="1264851" y="3482890"/>
              <a:ext cx="292254" cy="354906"/>
              <a:chOff x="1296521" y="3253388"/>
              <a:chExt cx="292254" cy="354906"/>
            </a:xfrm>
            <a:solidFill>
              <a:srgbClr val="F2C812"/>
            </a:solidFill>
          </p:grpSpPr>
          <p:sp>
            <p:nvSpPr>
              <p:cNvPr id="97" name="Isosceles Triangle 96"/>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Isosceles Triangle 9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rot="15940603">
              <a:off x="1334576" y="2204404"/>
              <a:ext cx="292254" cy="354906"/>
              <a:chOff x="1296521" y="3253388"/>
              <a:chExt cx="292254" cy="354906"/>
            </a:xfrm>
            <a:solidFill>
              <a:srgbClr val="F2C812"/>
            </a:solidFill>
          </p:grpSpPr>
          <p:sp>
            <p:nvSpPr>
              <p:cNvPr id="94" name="Isosceles Triangle 93"/>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Isosceles Triangle 94"/>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Isosceles Triangle 95"/>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rot="16043978">
              <a:off x="1317220" y="4717577"/>
              <a:ext cx="292254" cy="354906"/>
              <a:chOff x="1296521" y="3253388"/>
              <a:chExt cx="292254" cy="354906"/>
            </a:xfrm>
            <a:solidFill>
              <a:srgbClr val="F2C812"/>
            </a:solidFill>
          </p:grpSpPr>
          <p:sp>
            <p:nvSpPr>
              <p:cNvPr id="91" name="Isosceles Triangle 90"/>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Isosceles Triangle 9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Isosceles Triangle 9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1"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algn="ctr" defTabSz="932472" fontAlgn="base">
                <a:spcBef>
                  <a:spcPct val="0"/>
                </a:spcBef>
                <a:spcAft>
                  <a:spcPct val="0"/>
                </a:spcAft>
              </a:pPr>
              <a:endParaRPr lang="en-US" sz="1400" b="1" dirty="0">
                <a:solidFill>
                  <a:srgbClr val="217346"/>
                </a:solidFill>
                <a:ea typeface="Segoe UI" pitchFamily="34" charset="0"/>
                <a:cs typeface="Segoe UI" pitchFamily="34" charset="0"/>
              </a:endParaRPr>
            </a:p>
          </p:txBody>
        </p:sp>
        <p:sp>
          <p:nvSpPr>
            <p:cNvPr id="8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rgbClr val="FFFFFF"/>
                </a:solidFill>
              </a:endParaRPr>
            </a:p>
          </p:txBody>
        </p:sp>
        <p:sp>
          <p:nvSpPr>
            <p:cNvPr id="83" name="Rectangle 82"/>
            <p:cNvSpPr/>
            <p:nvPr/>
          </p:nvSpPr>
          <p:spPr>
            <a:xfrm>
              <a:off x="1600398" y="2677430"/>
              <a:ext cx="820353" cy="307777"/>
            </a:xfrm>
            <a:prstGeom prst="rect">
              <a:avLst/>
            </a:prstGeom>
          </p:spPr>
          <p:txBody>
            <a:bodyPr wrap="none">
              <a:spAutoFit/>
            </a:bodyPr>
            <a:lstStyle/>
            <a:p>
              <a:pPr algn="ctr"/>
              <a:r>
                <a:rPr lang="en-US" sz="1400" b="1" dirty="0" smtClean="0">
                  <a:ea typeface="Segoe UI" pitchFamily="34" charset="0"/>
                  <a:cs typeface="Segoe UI" pitchFamily="34" charset="0"/>
                </a:rPr>
                <a:t>Explore</a:t>
              </a:r>
              <a:endParaRPr lang="en-US" sz="1600" dirty="0"/>
            </a:p>
          </p:txBody>
        </p:sp>
        <p:sp>
          <p:nvSpPr>
            <p:cNvPr id="84" name="Rectangle 83"/>
            <p:cNvSpPr/>
            <p:nvPr/>
          </p:nvSpPr>
          <p:spPr>
            <a:xfrm>
              <a:off x="509174" y="1475232"/>
              <a:ext cx="838756" cy="307777"/>
            </a:xfrm>
            <a:prstGeom prst="rect">
              <a:avLst/>
            </a:prstGeom>
          </p:spPr>
          <p:txBody>
            <a:bodyPr wrap="none">
              <a:spAutoFit/>
            </a:bodyPr>
            <a:lstStyle/>
            <a:p>
              <a:r>
                <a:rPr lang="en-US" sz="1400" b="1" dirty="0" smtClean="0">
                  <a:ea typeface="Segoe UI" pitchFamily="34" charset="0"/>
                  <a:cs typeface="Segoe UI" pitchFamily="34" charset="0"/>
                </a:rPr>
                <a:t>Prepare</a:t>
              </a:r>
              <a:endParaRPr lang="en-US" sz="1400" dirty="0"/>
            </a:p>
          </p:txBody>
        </p:sp>
        <p:sp>
          <p:nvSpPr>
            <p:cNvPr id="85" name="Freeform 84"/>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p>
          </p:txBody>
        </p:sp>
        <p:sp>
          <p:nvSpPr>
            <p:cNvPr id="86" name="Freeform 85"/>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87" name="Freeform 86"/>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rot="2745734">
              <a:off x="884335" y="2216554"/>
              <a:ext cx="1613898" cy="1625795"/>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rot="2745734">
              <a:off x="292433" y="3819160"/>
              <a:ext cx="1610349" cy="1235003"/>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rot="2745734">
              <a:off x="1315610" y="4915701"/>
              <a:ext cx="1263370" cy="1255989"/>
            </a:xfrm>
            <a:prstGeom prst="rect">
              <a:avLst/>
            </a:prstGeom>
            <a:solidFill>
              <a:schemeClr val="tx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a:r>
              <a:rPr lang="en-US" sz="3600" dirty="0">
                <a:solidFill>
                  <a:schemeClr val="tx1"/>
                </a:solidFill>
              </a:rPr>
              <a:t>Shape data into the </a:t>
            </a:r>
            <a:r>
              <a:rPr lang="en-US" sz="3600" dirty="0" smtClean="0">
                <a:solidFill>
                  <a:schemeClr val="tx1"/>
                </a:solidFill>
              </a:rPr>
              <a:t>format </a:t>
            </a:r>
            <a:r>
              <a:rPr lang="en-US" sz="3600" dirty="0">
                <a:solidFill>
                  <a:schemeClr val="tx1"/>
                </a:solidFill>
              </a:rPr>
              <a:t>and structure you need</a:t>
            </a:r>
            <a:endParaRPr lang="en-IN" sz="3600" dirty="0">
              <a:solidFill>
                <a:schemeClr val="tx1"/>
              </a:solidFill>
            </a:endParaRPr>
          </a:p>
        </p:txBody>
      </p:sp>
      <p:sp>
        <p:nvSpPr>
          <p:cNvPr id="44" name="TextBox 43"/>
          <p:cNvSpPr txBox="1"/>
          <p:nvPr/>
        </p:nvSpPr>
        <p:spPr>
          <a:xfrm>
            <a:off x="3" y="51415"/>
            <a:ext cx="2849058" cy="430887"/>
          </a:xfrm>
          <a:prstGeom prst="rect">
            <a:avLst/>
          </a:prstGeom>
        </p:spPr>
        <p:txBody>
          <a:bodyPr wrap="square">
            <a:spAutoFit/>
          </a:bodyPr>
          <a:lstStyle>
            <a:defPPr>
              <a:defRPr lang="en-US"/>
            </a:defPPr>
            <a:lvl1pPr defTabSz="914192">
              <a:defRPr sz="2800" b="1" spc="-100">
                <a:ln w="3175">
                  <a:noFill/>
                </a:ln>
                <a:solidFill>
                  <a:srgbClr val="F2C812"/>
                </a:solidFill>
                <a:latin typeface="Segoe UI" panose="020B0502040204020203" pitchFamily="34" charset="0"/>
                <a:ea typeface="ＭＳ Ｐゴシック" charset="0"/>
                <a:cs typeface="Segoe UI" panose="020B0502040204020203" pitchFamily="34" charset="0"/>
              </a:defRPr>
            </a:lvl1pPr>
          </a:lstStyle>
          <a:p>
            <a:r>
              <a:rPr lang="en-US" sz="2200" dirty="0" smtClean="0">
                <a:latin typeface="Segoe UI Light"/>
              </a:rPr>
              <a:t>Power </a:t>
            </a:r>
            <a:r>
              <a:rPr lang="en-US" sz="2200" dirty="0">
                <a:latin typeface="Segoe UI Light"/>
              </a:rPr>
              <a:t>BI </a:t>
            </a:r>
            <a:r>
              <a:rPr lang="en-US" sz="2200" dirty="0" smtClean="0">
                <a:latin typeface="Segoe UI Light"/>
              </a:rPr>
              <a:t>Desktop</a:t>
            </a:r>
            <a:endParaRPr lang="en-US" sz="2200" dirty="0">
              <a:latin typeface="Segoe UI Light"/>
            </a:endParaRPr>
          </a:p>
        </p:txBody>
      </p:sp>
    </p:spTree>
    <p:extLst>
      <p:ext uri="{BB962C8B-B14F-4D97-AF65-F5344CB8AC3E}">
        <p14:creationId xmlns:p14="http://schemas.microsoft.com/office/powerpoint/2010/main" val="226388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2.xml><?xml version="1.0" encoding="utf-8"?>
<a:theme xmlns:a="http://schemas.openxmlformats.org/drawingml/2006/main" name="1_Power BI Template">
  <a:themeElements>
    <a:clrScheme name="New Power BI L300 colors">
      <a:dk1>
        <a:srgbClr val="505050"/>
      </a:dk1>
      <a:lt1>
        <a:srgbClr val="FFFFFF"/>
      </a:lt1>
      <a:dk2>
        <a:srgbClr val="0078D7"/>
      </a:dk2>
      <a:lt2>
        <a:srgbClr val="EAEAEA"/>
      </a:lt2>
      <a:accent1>
        <a:srgbClr val="0078D7"/>
      </a:accent1>
      <a:accent2>
        <a:srgbClr val="FF8C00"/>
      </a:accent2>
      <a:accent3>
        <a:srgbClr val="FF8C00"/>
      </a:accent3>
      <a:accent4>
        <a:srgbClr val="107C10"/>
      </a:accent4>
      <a:accent5>
        <a:srgbClr val="107C10"/>
      </a:accent5>
      <a:accent6>
        <a:srgbClr val="00B0F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4.xml><?xml version="1.0" encoding="utf-8"?>
<a:theme xmlns:a="http://schemas.openxmlformats.org/drawingml/2006/main" name="1_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252A1414231A4BBA0BAC9AAD0D622C" ma:contentTypeVersion="5" ma:contentTypeDescription="Create a new document." ma:contentTypeScope="" ma:versionID="d2df896941f8b8892b4f500e06af955b">
  <xsd:schema xmlns:xsd="http://www.w3.org/2001/XMLSchema" xmlns:xs="http://www.w3.org/2001/XMLSchema" xmlns:p="http://schemas.microsoft.com/office/2006/metadata/properties" xmlns:ns1="http://schemas.microsoft.com/sharepoint/v3" xmlns:ns2="bdd2f623-eb12-4c4a-96ce-f04811160481" targetNamespace="http://schemas.microsoft.com/office/2006/metadata/properties" ma:root="true" ma:fieldsID="437bab5a61664fa56ad8a04ed2b10c47" ns1:_="" ns2:_="">
    <xsd:import namespace="http://schemas.microsoft.com/sharepoint/v3"/>
    <xsd:import namespace="bdd2f623-eb12-4c4a-96ce-f04811160481"/>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d2f623-eb12-4c4a-96ce-f048111604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dd2f623-eb12-4c4a-96ce-f04811160481">
      <UserInfo>
        <DisplayName>Sandy Rivas</DisplayName>
        <AccountId>112</AccountId>
        <AccountType/>
      </UserInfo>
      <UserInfo>
        <DisplayName>Adam Wilson (POWER BI)</DisplayName>
        <AccountId>28</AccountId>
        <AccountType/>
      </UserInfo>
    </SharedWithUsers>
  </documentManagement>
</p:properties>
</file>

<file path=customXml/itemProps1.xml><?xml version="1.0" encoding="utf-8"?>
<ds:datastoreItem xmlns:ds="http://schemas.openxmlformats.org/officeDocument/2006/customXml" ds:itemID="{18BFF036-4118-44BE-B29C-4D50CE73A9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d2f623-eb12-4c4a-96ce-f048111604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526520-222D-4E7B-A419-9D8181B2C454}">
  <ds:schemaRefs>
    <ds:schemaRef ds:uri="http://schemas.microsoft.com/sharepoint/v3/contenttype/forms"/>
  </ds:schemaRefs>
</ds:datastoreItem>
</file>

<file path=customXml/itemProps3.xml><?xml version="1.0" encoding="utf-8"?>
<ds:datastoreItem xmlns:ds="http://schemas.openxmlformats.org/officeDocument/2006/customXml" ds:itemID="{5148A5D7-FD0D-4497-ADB2-773C6533B2F9}">
  <ds:schemaRefs>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bdd2f623-eb12-4c4a-96ce-f04811160481"/>
    <ds:schemaRef ds:uri="http://schemas.microsoft.com/sharepoint/v3"/>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4272</Words>
  <Application>Microsoft Office PowerPoint</Application>
  <PresentationFormat>Widescreen</PresentationFormat>
  <Paragraphs>532</Paragraphs>
  <Slides>24</Slides>
  <Notes>24</Notes>
  <HiddenSlides>0</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4</vt:i4>
      </vt:variant>
      <vt:variant>
        <vt:lpstr>Slide Titles</vt:lpstr>
      </vt:variant>
      <vt:variant>
        <vt:i4>24</vt:i4>
      </vt:variant>
    </vt:vector>
  </HeadingPairs>
  <TitlesOfParts>
    <vt:vector size="48" baseType="lpstr">
      <vt:lpstr>ＭＳ Ｐゴシック</vt:lpstr>
      <vt:lpstr>ＭＳ Ｐゴシック</vt:lpstr>
      <vt:lpstr>Arial</vt:lpstr>
      <vt:lpstr>Calibri</vt:lpstr>
      <vt:lpstr>Calibri Light</vt:lpstr>
      <vt:lpstr>Consolas</vt:lpstr>
      <vt:lpstr>Courier New</vt:lpstr>
      <vt:lpstr>Segoe Pro</vt:lpstr>
      <vt:lpstr>Segoe Pro Light</vt:lpstr>
      <vt:lpstr>Segoe Semibold</vt:lpstr>
      <vt:lpstr>Segoe UI</vt:lpstr>
      <vt:lpstr>Segoe UI Light</vt:lpstr>
      <vt:lpstr>Segoe UI Semibold</vt:lpstr>
      <vt:lpstr>Symbol</vt:lpstr>
      <vt:lpstr>Times New Roman</vt:lpstr>
      <vt:lpstr>Wingdings</vt:lpstr>
      <vt:lpstr>Power BI Template</vt:lpstr>
      <vt:lpstr>1_Power BI Template</vt:lpstr>
      <vt:lpstr>STB Product Families 2015</vt:lpstr>
      <vt:lpstr>1_STB Product Families 2013</vt:lpstr>
      <vt:lpstr>think-cell Slide</vt:lpstr>
      <vt:lpstr>Worksheet</vt:lpstr>
      <vt:lpstr>Macro-Enabled Worksheet</vt:lpstr>
      <vt:lpstr>Document</vt:lpstr>
      <vt:lpstr>PowerPoint Presentation</vt:lpstr>
      <vt:lpstr>PowerPoint Presentation</vt:lpstr>
      <vt:lpstr>PowerPoint Presentation</vt:lpstr>
      <vt:lpstr>PowerPoint Presentation</vt:lpstr>
      <vt:lpstr>PowerPoint Presentation</vt:lpstr>
      <vt:lpstr>PowerPoint Presentation</vt:lpstr>
      <vt:lpstr>Prepare, explore, report and collaborate with Power BI Desktop</vt:lpstr>
      <vt:lpstr>PowerPoint Presentation</vt:lpstr>
      <vt:lpstr>PowerPoint Presentation</vt:lpstr>
      <vt:lpstr>Produce rich data models using formulas and relationships</vt:lpstr>
      <vt:lpstr>PowerPoint Presentation</vt:lpstr>
      <vt:lpstr>Deliver valuable insights with customizable visual reports</vt:lpstr>
      <vt:lpstr>PowerPoint Presentation</vt:lpstr>
      <vt:lpstr>Demos</vt:lpstr>
      <vt:lpstr>PowerPoint Presentation</vt:lpstr>
      <vt:lpstr>Appendix: DAX Functions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Desktop Overview L200</dc:title>
  <dc:creator/>
  <cp:lastModifiedBy/>
  <cp:revision>1</cp:revision>
  <dcterms:created xsi:type="dcterms:W3CDTF">2015-07-15T22:35:55Z</dcterms:created>
  <dcterms:modified xsi:type="dcterms:W3CDTF">2016-02-10T21:54:45Z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0x010100C4252A1414231A4BBA0BAC9AAD0D622C</vt:lpwstr>
  </property>
  <property fmtid="{D5CDD505-2E9C-101B-9397-08002B2CF9AE}" pid="3" name="p1cd454bacc149bfbcfd764edd279de7">
    <vt:lpwstr/>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216;#customer ready|8986c41d-21c5-4f8f-8a12-ea4625b46858</vt:lpwstr>
  </property>
  <property fmtid="{D5CDD505-2E9C-101B-9397-08002B2CF9AE}" pid="8" name="ItemType">
    <vt:lpwstr>31;#technical presentations|83a894cf-702b-47fc-aba5-41bd10dc1e75</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566;#SQL Server Domain|0c0f1824-39dc-4b26-8c74-eff4364b812b;#156;#Server and Tools Business|6783548d-8609-4f97-be4a-4ca2616905a6</vt:lpwstr>
  </property>
  <property fmtid="{D5CDD505-2E9C-101B-9397-08002B2CF9AE}" pid="15" name="ItemRetentionFormula">
    <vt:lpwstr/>
  </property>
  <property fmtid="{D5CDD505-2E9C-101B-9397-08002B2CF9AE}" pid="16" name="BusinessArchitecture">
    <vt:lpwstr>13;#business intelligence|e1f9659f-bde9-4479-81f9-2bc6e8ec0057;#2892;#Power BI solution|a774047b-2f39-4ee6-a302-4d53f94b9400</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262;#Microsoft SQL Server|261ba873-f3ab-420e-96d6-e3004596a551;#2324;#Microsoft SQL Server Business Intelligence|9ffb7045-1f1b-41c0-987f-ffdc7c6f53c0</vt:lpwstr>
  </property>
  <property fmtid="{D5CDD505-2E9C-101B-9397-08002B2CF9AE}" pid="20" name="_dlc_DocIdItemGuid">
    <vt:lpwstr>b055c605-f7ff-4a9e-a2bf-1cda444704d3</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4c942473-d120-4286-a51a-b65ad3d92ffb,4;4c942473-d120-4286-a51a-b65ad3d92ffb,23;4c942473-d120-4286-a51a-b65ad3d92ffb,42;4c942473-d120-4286-a51a-b65ad3d92ffb,74;4c942473-d120-4286-a51a-b65ad3d92ffb,78;4c942473-d120-4286-a51a-b65ad3d92ffb,115;4c942473-d120-4</vt:lpwstr>
  </property>
  <property fmtid="{D5CDD505-2E9C-101B-9397-08002B2CF9AE}" pid="27" name="la4444b61d19467597d63190b69ac227">
    <vt:lpwstr/>
  </property>
  <property fmtid="{D5CDD505-2E9C-101B-9397-08002B2CF9AE}" pid="28" name="Topics">
    <vt:lpwstr/>
  </property>
  <property fmtid="{D5CDD505-2E9C-101B-9397-08002B2CF9AE}" pid="29" name="Groups">
    <vt:lpwstr>762;#SQL Server Marketing|bb7921b3-c1d8-4da4-b894-8b6075d9546d;#311;#Cloud and Enterprise Marketing Group|4f75e184-e5aa-4234-a07f-b032d60df254</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
  </property>
  <property fmtid="{D5CDD505-2E9C-101B-9397-08002B2CF9AE}" pid="37" name="Audiences">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Roles">
    <vt:lpwstr/>
  </property>
</Properties>
</file>